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37301" y="4188297"/>
            <a:ext cx="8413396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7717" y="2108710"/>
            <a:ext cx="16832565" cy="673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29.png"/><Relationship Id="rId4" Type="http://schemas.openxmlformats.org/officeDocument/2006/relationships/image" Target="../media/image54.jpg"/><Relationship Id="rId5" Type="http://schemas.openxmlformats.org/officeDocument/2006/relationships/image" Target="../media/image30.png"/><Relationship Id="rId6" Type="http://schemas.openxmlformats.org/officeDocument/2006/relationships/image" Target="../media/image5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159" y="4889489"/>
            <a:ext cx="16753840" cy="1351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700" spc="65" b="1">
                <a:latin typeface="Arial"/>
                <a:cs typeface="Arial"/>
              </a:rPr>
              <a:t>DataBase </a:t>
            </a:r>
            <a:r>
              <a:rPr dirty="0" sz="8700" spc="240" b="1">
                <a:latin typeface="Arial"/>
                <a:cs typeface="Arial"/>
              </a:rPr>
              <a:t>Management</a:t>
            </a:r>
            <a:r>
              <a:rPr dirty="0" sz="8700" spc="-590" b="1">
                <a:latin typeface="Arial"/>
                <a:cs typeface="Arial"/>
              </a:rPr>
              <a:t> </a:t>
            </a:r>
            <a:r>
              <a:rPr dirty="0" sz="8700" spc="100" b="1">
                <a:latin typeface="Arial"/>
                <a:cs typeface="Arial"/>
              </a:rPr>
              <a:t>System</a:t>
            </a:r>
            <a:endParaRPr sz="8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7653" y="6267471"/>
            <a:ext cx="8853170" cy="2342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100" spc="320" b="1">
                <a:latin typeface="Arial"/>
                <a:cs typeface="Arial"/>
              </a:rPr>
              <a:t>MINI</a:t>
            </a:r>
            <a:r>
              <a:rPr dirty="0" sz="6100" spc="-180" b="1">
                <a:latin typeface="Arial"/>
                <a:cs typeface="Arial"/>
              </a:rPr>
              <a:t> </a:t>
            </a:r>
            <a:r>
              <a:rPr dirty="0" sz="6100" spc="-345" b="1">
                <a:latin typeface="Arial"/>
                <a:cs typeface="Arial"/>
              </a:rPr>
              <a:t>PROJECT</a:t>
            </a:r>
            <a:endParaRPr sz="6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0"/>
              </a:spcBef>
            </a:pPr>
            <a:r>
              <a:rPr dirty="0" u="heavy" sz="41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sz="4100" spc="-75" b="1">
                <a:latin typeface="Arial"/>
                <a:cs typeface="Arial"/>
              </a:rPr>
              <a:t>p</a:t>
            </a:r>
            <a:r>
              <a:rPr dirty="0" u="heavy" sz="41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ic</a:t>
            </a:r>
            <a:r>
              <a:rPr dirty="0" sz="4100" spc="-75" b="1">
                <a:latin typeface="Arial"/>
                <a:cs typeface="Arial"/>
              </a:rPr>
              <a:t> </a:t>
            </a:r>
            <a:r>
              <a:rPr dirty="0" sz="4100" spc="-220">
                <a:latin typeface="Arial"/>
                <a:cs typeface="Arial"/>
              </a:rPr>
              <a:t>:</a:t>
            </a:r>
            <a:r>
              <a:rPr dirty="0" sz="4100" spc="-355">
                <a:latin typeface="Arial"/>
                <a:cs typeface="Arial"/>
              </a:rPr>
              <a:t> </a:t>
            </a:r>
            <a:r>
              <a:rPr dirty="0" sz="4100" spc="55">
                <a:latin typeface="Arial"/>
                <a:cs typeface="Arial"/>
              </a:rPr>
              <a:t>Movie-Ticket-Booking-System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032" y="3052536"/>
            <a:ext cx="176364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60" b="1">
                <a:solidFill>
                  <a:srgbClr val="000169"/>
                </a:solidFill>
                <a:latin typeface="Arial"/>
                <a:cs typeface="Arial"/>
              </a:rPr>
              <a:t>ABV- </a:t>
            </a:r>
            <a:r>
              <a:rPr dirty="0" sz="3300" spc="20" b="1">
                <a:solidFill>
                  <a:srgbClr val="000169"/>
                </a:solidFill>
                <a:latin typeface="Arial"/>
                <a:cs typeface="Arial"/>
              </a:rPr>
              <a:t>INDIAN </a:t>
            </a:r>
            <a:r>
              <a:rPr dirty="0" sz="3300" spc="-30" b="1">
                <a:solidFill>
                  <a:srgbClr val="000169"/>
                </a:solidFill>
                <a:latin typeface="Arial"/>
                <a:cs typeface="Arial"/>
              </a:rPr>
              <a:t>INSTITUTE </a:t>
            </a:r>
            <a:r>
              <a:rPr dirty="0" sz="3300" spc="-145" b="1">
                <a:solidFill>
                  <a:srgbClr val="000169"/>
                </a:solidFill>
                <a:latin typeface="Arial"/>
                <a:cs typeface="Arial"/>
              </a:rPr>
              <a:t>OF </a:t>
            </a:r>
            <a:r>
              <a:rPr dirty="0" sz="3300" spc="-45" b="1">
                <a:solidFill>
                  <a:srgbClr val="000169"/>
                </a:solidFill>
                <a:latin typeface="Arial"/>
                <a:cs typeface="Arial"/>
              </a:rPr>
              <a:t>INFORMATION </a:t>
            </a:r>
            <a:r>
              <a:rPr dirty="0" sz="3300" spc="-120" b="1">
                <a:solidFill>
                  <a:srgbClr val="000169"/>
                </a:solidFill>
                <a:latin typeface="Arial"/>
                <a:cs typeface="Arial"/>
              </a:rPr>
              <a:t>TECHNOLOGY </a:t>
            </a:r>
            <a:r>
              <a:rPr dirty="0" sz="3300" spc="-10" b="1">
                <a:solidFill>
                  <a:srgbClr val="000169"/>
                </a:solidFill>
                <a:latin typeface="Arial"/>
                <a:cs typeface="Arial"/>
              </a:rPr>
              <a:t>AND </a:t>
            </a:r>
            <a:r>
              <a:rPr dirty="0" sz="3300" spc="-80" b="1">
                <a:solidFill>
                  <a:srgbClr val="000169"/>
                </a:solidFill>
                <a:latin typeface="Arial"/>
                <a:cs typeface="Arial"/>
              </a:rPr>
              <a:t>MANAGEMENT,</a:t>
            </a:r>
            <a:r>
              <a:rPr dirty="0" sz="3300" spc="-434" b="1">
                <a:solidFill>
                  <a:srgbClr val="000169"/>
                </a:solidFill>
                <a:latin typeface="Arial"/>
                <a:cs typeface="Arial"/>
              </a:rPr>
              <a:t> </a:t>
            </a:r>
            <a:r>
              <a:rPr dirty="0" sz="3300" spc="-135" b="1">
                <a:solidFill>
                  <a:srgbClr val="000169"/>
                </a:solidFill>
                <a:latin typeface="Arial"/>
                <a:cs typeface="Arial"/>
              </a:rPr>
              <a:t>GWALIOR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84076" y="0"/>
            <a:ext cx="11704320" cy="3729990"/>
            <a:chOff x="6584076" y="0"/>
            <a:chExt cx="11704320" cy="3729990"/>
          </a:xfrm>
        </p:grpSpPr>
        <p:sp>
          <p:nvSpPr>
            <p:cNvPr id="6" name="object 6"/>
            <p:cNvSpPr/>
            <p:nvPr/>
          </p:nvSpPr>
          <p:spPr>
            <a:xfrm>
              <a:off x="6584076" y="0"/>
              <a:ext cx="5124449" cy="36766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060709" y="0"/>
              <a:ext cx="7227290" cy="3729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6501673"/>
            <a:ext cx="4038907" cy="3785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42927"/>
            <a:ext cx="3131185" cy="2244090"/>
          </a:xfrm>
          <a:custGeom>
            <a:avLst/>
            <a:gdLst/>
            <a:ahLst/>
            <a:cxnLst/>
            <a:rect l="l" t="t" r="r" b="b"/>
            <a:pathLst>
              <a:path w="3131185" h="2244090">
                <a:moveTo>
                  <a:pt x="0" y="0"/>
                </a:moveTo>
                <a:lnTo>
                  <a:pt x="29947" y="40146"/>
                </a:lnTo>
                <a:lnTo>
                  <a:pt x="52696" y="71117"/>
                </a:lnTo>
                <a:lnTo>
                  <a:pt x="75676" y="102712"/>
                </a:lnTo>
                <a:lnTo>
                  <a:pt x="98916" y="134910"/>
                </a:lnTo>
                <a:lnTo>
                  <a:pt x="122444" y="167694"/>
                </a:lnTo>
                <a:lnTo>
                  <a:pt x="245402" y="339756"/>
                </a:lnTo>
                <a:lnTo>
                  <a:pt x="271256" y="375668"/>
                </a:lnTo>
                <a:lnTo>
                  <a:pt x="297598" y="412035"/>
                </a:lnTo>
                <a:lnTo>
                  <a:pt x="324455" y="448840"/>
                </a:lnTo>
                <a:lnTo>
                  <a:pt x="351857" y="486065"/>
                </a:lnTo>
                <a:lnTo>
                  <a:pt x="379831" y="523691"/>
                </a:lnTo>
                <a:lnTo>
                  <a:pt x="408407" y="561700"/>
                </a:lnTo>
                <a:lnTo>
                  <a:pt x="437612" y="600072"/>
                </a:lnTo>
                <a:lnTo>
                  <a:pt x="467475" y="638790"/>
                </a:lnTo>
                <a:lnTo>
                  <a:pt x="498025" y="677835"/>
                </a:lnTo>
                <a:lnTo>
                  <a:pt x="529289" y="717188"/>
                </a:lnTo>
                <a:lnTo>
                  <a:pt x="561297" y="756831"/>
                </a:lnTo>
                <a:lnTo>
                  <a:pt x="594077" y="796746"/>
                </a:lnTo>
                <a:lnTo>
                  <a:pt x="627656" y="836914"/>
                </a:lnTo>
                <a:lnTo>
                  <a:pt x="662065" y="877317"/>
                </a:lnTo>
                <a:lnTo>
                  <a:pt x="697331" y="917936"/>
                </a:lnTo>
                <a:lnTo>
                  <a:pt x="733482" y="958752"/>
                </a:lnTo>
                <a:lnTo>
                  <a:pt x="770548" y="999747"/>
                </a:lnTo>
                <a:lnTo>
                  <a:pt x="808556" y="1040903"/>
                </a:lnTo>
                <a:lnTo>
                  <a:pt x="847534" y="1082201"/>
                </a:lnTo>
                <a:lnTo>
                  <a:pt x="887513" y="1123623"/>
                </a:lnTo>
                <a:lnTo>
                  <a:pt x="928519" y="1165150"/>
                </a:lnTo>
                <a:lnTo>
                  <a:pt x="970581" y="1206764"/>
                </a:lnTo>
                <a:lnTo>
                  <a:pt x="1013729" y="1248446"/>
                </a:lnTo>
                <a:lnTo>
                  <a:pt x="1057989" y="1290178"/>
                </a:lnTo>
                <a:lnTo>
                  <a:pt x="1103391" y="1331940"/>
                </a:lnTo>
                <a:lnTo>
                  <a:pt x="1149963" y="1373716"/>
                </a:lnTo>
                <a:lnTo>
                  <a:pt x="1181710" y="1398801"/>
                </a:lnTo>
                <a:lnTo>
                  <a:pt x="1219166" y="1423243"/>
                </a:lnTo>
                <a:lnTo>
                  <a:pt x="1261984" y="1447151"/>
                </a:lnTo>
                <a:lnTo>
                  <a:pt x="1309815" y="1470630"/>
                </a:lnTo>
                <a:lnTo>
                  <a:pt x="1362311" y="1493788"/>
                </a:lnTo>
                <a:lnTo>
                  <a:pt x="1419123" y="1516732"/>
                </a:lnTo>
                <a:lnTo>
                  <a:pt x="1479904" y="1539569"/>
                </a:lnTo>
                <a:lnTo>
                  <a:pt x="1577755" y="1573857"/>
                </a:lnTo>
                <a:lnTo>
                  <a:pt x="1646933" y="1596894"/>
                </a:lnTo>
                <a:lnTo>
                  <a:pt x="2027106" y="1718231"/>
                </a:lnTo>
                <a:lnTo>
                  <a:pt x="2188671" y="1771635"/>
                </a:lnTo>
                <a:lnTo>
                  <a:pt x="2270096" y="1799807"/>
                </a:lnTo>
                <a:lnTo>
                  <a:pt x="2351485" y="1829104"/>
                </a:lnTo>
                <a:lnTo>
                  <a:pt x="2392057" y="1844207"/>
                </a:lnTo>
                <a:lnTo>
                  <a:pt x="2432489" y="1859631"/>
                </a:lnTo>
                <a:lnTo>
                  <a:pt x="2472738" y="1875389"/>
                </a:lnTo>
                <a:lnTo>
                  <a:pt x="2512760" y="1891496"/>
                </a:lnTo>
                <a:lnTo>
                  <a:pt x="2552512" y="1907963"/>
                </a:lnTo>
                <a:lnTo>
                  <a:pt x="2591950" y="1924805"/>
                </a:lnTo>
                <a:lnTo>
                  <a:pt x="2631031" y="1942035"/>
                </a:lnTo>
                <a:lnTo>
                  <a:pt x="2669711" y="1959666"/>
                </a:lnTo>
                <a:lnTo>
                  <a:pt x="2707947" y="1977712"/>
                </a:lnTo>
                <a:lnTo>
                  <a:pt x="2745695" y="1996185"/>
                </a:lnTo>
                <a:lnTo>
                  <a:pt x="2782912" y="2015101"/>
                </a:lnTo>
                <a:lnTo>
                  <a:pt x="2819553" y="2034471"/>
                </a:lnTo>
                <a:lnTo>
                  <a:pt x="2855576" y="2054309"/>
                </a:lnTo>
                <a:lnTo>
                  <a:pt x="2890937" y="2074629"/>
                </a:lnTo>
                <a:lnTo>
                  <a:pt x="2925592" y="2095443"/>
                </a:lnTo>
                <a:lnTo>
                  <a:pt x="2959499" y="2116766"/>
                </a:lnTo>
                <a:lnTo>
                  <a:pt x="2992612" y="2138611"/>
                </a:lnTo>
                <a:lnTo>
                  <a:pt x="3024890" y="2160990"/>
                </a:lnTo>
                <a:lnTo>
                  <a:pt x="3056288" y="2183919"/>
                </a:lnTo>
                <a:lnTo>
                  <a:pt x="3086763" y="2207408"/>
                </a:lnTo>
                <a:lnTo>
                  <a:pt x="3130833" y="2244072"/>
                </a:lnTo>
                <a:lnTo>
                  <a:pt x="0" y="2244072"/>
                </a:lnTo>
                <a:lnTo>
                  <a:pt x="0" y="0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20729" y="1480017"/>
            <a:ext cx="6667499" cy="4495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8646" y="6463466"/>
            <a:ext cx="15582899" cy="3009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6665" y="1442575"/>
            <a:ext cx="486410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95"/>
              <a:t>Customer</a:t>
            </a:r>
            <a:r>
              <a:rPr dirty="0" sz="4900" spc="-545"/>
              <a:t> </a:t>
            </a:r>
            <a:r>
              <a:rPr dirty="0" sz="4900" spc="100"/>
              <a:t>Table</a:t>
            </a:r>
            <a:endParaRPr sz="4900"/>
          </a:p>
        </p:txBody>
      </p:sp>
      <p:grpSp>
        <p:nvGrpSpPr>
          <p:cNvPr id="6" name="object 6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7" name="object 7"/>
            <p:cNvSpPr/>
            <p:nvPr/>
          </p:nvSpPr>
          <p:spPr>
            <a:xfrm>
              <a:off x="16420304" y="6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2" y="6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72753"/>
            <a:ext cx="16482694" cy="4014470"/>
            <a:chOff x="0" y="6272753"/>
            <a:chExt cx="16482694" cy="4014470"/>
          </a:xfrm>
        </p:grpSpPr>
        <p:sp>
          <p:nvSpPr>
            <p:cNvPr id="3" name="object 3"/>
            <p:cNvSpPr/>
            <p:nvPr/>
          </p:nvSpPr>
          <p:spPr>
            <a:xfrm>
              <a:off x="0" y="8042927"/>
              <a:ext cx="3131185" cy="2244090"/>
            </a:xfrm>
            <a:custGeom>
              <a:avLst/>
              <a:gdLst/>
              <a:ahLst/>
              <a:cxnLst/>
              <a:rect l="l" t="t" r="r" b="b"/>
              <a:pathLst>
                <a:path w="3131185" h="2244090">
                  <a:moveTo>
                    <a:pt x="0" y="0"/>
                  </a:moveTo>
                  <a:lnTo>
                    <a:pt x="29947" y="40146"/>
                  </a:lnTo>
                  <a:lnTo>
                    <a:pt x="52696" y="71117"/>
                  </a:lnTo>
                  <a:lnTo>
                    <a:pt x="75676" y="102712"/>
                  </a:lnTo>
                  <a:lnTo>
                    <a:pt x="98916" y="134910"/>
                  </a:lnTo>
                  <a:lnTo>
                    <a:pt x="122444" y="167694"/>
                  </a:lnTo>
                  <a:lnTo>
                    <a:pt x="245402" y="339756"/>
                  </a:lnTo>
                  <a:lnTo>
                    <a:pt x="271256" y="375668"/>
                  </a:lnTo>
                  <a:lnTo>
                    <a:pt x="297598" y="412035"/>
                  </a:lnTo>
                  <a:lnTo>
                    <a:pt x="324455" y="448840"/>
                  </a:lnTo>
                  <a:lnTo>
                    <a:pt x="351857" y="486065"/>
                  </a:lnTo>
                  <a:lnTo>
                    <a:pt x="379831" y="523691"/>
                  </a:lnTo>
                  <a:lnTo>
                    <a:pt x="408407" y="561700"/>
                  </a:lnTo>
                  <a:lnTo>
                    <a:pt x="437612" y="600072"/>
                  </a:lnTo>
                  <a:lnTo>
                    <a:pt x="467475" y="638790"/>
                  </a:lnTo>
                  <a:lnTo>
                    <a:pt x="498025" y="677835"/>
                  </a:lnTo>
                  <a:lnTo>
                    <a:pt x="529289" y="717188"/>
                  </a:lnTo>
                  <a:lnTo>
                    <a:pt x="561297" y="756831"/>
                  </a:lnTo>
                  <a:lnTo>
                    <a:pt x="594077" y="796746"/>
                  </a:lnTo>
                  <a:lnTo>
                    <a:pt x="627656" y="836914"/>
                  </a:lnTo>
                  <a:lnTo>
                    <a:pt x="662065" y="877317"/>
                  </a:lnTo>
                  <a:lnTo>
                    <a:pt x="697331" y="917936"/>
                  </a:lnTo>
                  <a:lnTo>
                    <a:pt x="733482" y="958752"/>
                  </a:lnTo>
                  <a:lnTo>
                    <a:pt x="770548" y="999747"/>
                  </a:lnTo>
                  <a:lnTo>
                    <a:pt x="808556" y="1040903"/>
                  </a:lnTo>
                  <a:lnTo>
                    <a:pt x="847534" y="1082201"/>
                  </a:lnTo>
                  <a:lnTo>
                    <a:pt x="887513" y="1123623"/>
                  </a:lnTo>
                  <a:lnTo>
                    <a:pt x="928519" y="1165150"/>
                  </a:lnTo>
                  <a:lnTo>
                    <a:pt x="970581" y="1206764"/>
                  </a:lnTo>
                  <a:lnTo>
                    <a:pt x="1013729" y="1248446"/>
                  </a:lnTo>
                  <a:lnTo>
                    <a:pt x="1057989" y="1290178"/>
                  </a:lnTo>
                  <a:lnTo>
                    <a:pt x="1103391" y="1331940"/>
                  </a:lnTo>
                  <a:lnTo>
                    <a:pt x="1149963" y="1373716"/>
                  </a:lnTo>
                  <a:lnTo>
                    <a:pt x="1181710" y="1398801"/>
                  </a:lnTo>
                  <a:lnTo>
                    <a:pt x="1219166" y="1423243"/>
                  </a:lnTo>
                  <a:lnTo>
                    <a:pt x="1261984" y="1447151"/>
                  </a:lnTo>
                  <a:lnTo>
                    <a:pt x="1309815" y="1470630"/>
                  </a:lnTo>
                  <a:lnTo>
                    <a:pt x="1362311" y="1493788"/>
                  </a:lnTo>
                  <a:lnTo>
                    <a:pt x="1419123" y="1516732"/>
                  </a:lnTo>
                  <a:lnTo>
                    <a:pt x="1479904" y="1539569"/>
                  </a:lnTo>
                  <a:lnTo>
                    <a:pt x="1577755" y="1573857"/>
                  </a:lnTo>
                  <a:lnTo>
                    <a:pt x="1646933" y="1596894"/>
                  </a:lnTo>
                  <a:lnTo>
                    <a:pt x="2027106" y="1718231"/>
                  </a:lnTo>
                  <a:lnTo>
                    <a:pt x="2188671" y="1771635"/>
                  </a:lnTo>
                  <a:lnTo>
                    <a:pt x="2270096" y="1799807"/>
                  </a:lnTo>
                  <a:lnTo>
                    <a:pt x="2351485" y="1829104"/>
                  </a:lnTo>
                  <a:lnTo>
                    <a:pt x="2392057" y="1844207"/>
                  </a:lnTo>
                  <a:lnTo>
                    <a:pt x="2432489" y="1859631"/>
                  </a:lnTo>
                  <a:lnTo>
                    <a:pt x="2472738" y="1875389"/>
                  </a:lnTo>
                  <a:lnTo>
                    <a:pt x="2512760" y="1891496"/>
                  </a:lnTo>
                  <a:lnTo>
                    <a:pt x="2552512" y="1907963"/>
                  </a:lnTo>
                  <a:lnTo>
                    <a:pt x="2591950" y="1924805"/>
                  </a:lnTo>
                  <a:lnTo>
                    <a:pt x="2631031" y="1942035"/>
                  </a:lnTo>
                  <a:lnTo>
                    <a:pt x="2669711" y="1959666"/>
                  </a:lnTo>
                  <a:lnTo>
                    <a:pt x="2707947" y="1977712"/>
                  </a:lnTo>
                  <a:lnTo>
                    <a:pt x="2745695" y="1996185"/>
                  </a:lnTo>
                  <a:lnTo>
                    <a:pt x="2782912" y="2015101"/>
                  </a:lnTo>
                  <a:lnTo>
                    <a:pt x="2819553" y="2034471"/>
                  </a:lnTo>
                  <a:lnTo>
                    <a:pt x="2855576" y="2054309"/>
                  </a:lnTo>
                  <a:lnTo>
                    <a:pt x="2890937" y="2074629"/>
                  </a:lnTo>
                  <a:lnTo>
                    <a:pt x="2925592" y="2095443"/>
                  </a:lnTo>
                  <a:lnTo>
                    <a:pt x="2959499" y="2116766"/>
                  </a:lnTo>
                  <a:lnTo>
                    <a:pt x="2992612" y="2138611"/>
                  </a:lnTo>
                  <a:lnTo>
                    <a:pt x="3024890" y="2160990"/>
                  </a:lnTo>
                  <a:lnTo>
                    <a:pt x="3056288" y="2183919"/>
                  </a:lnTo>
                  <a:lnTo>
                    <a:pt x="3086763" y="2207408"/>
                  </a:lnTo>
                  <a:lnTo>
                    <a:pt x="3130833" y="2244072"/>
                  </a:lnTo>
                  <a:lnTo>
                    <a:pt x="0" y="2244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80692" y="6272753"/>
              <a:ext cx="14601839" cy="3009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953359" y="0"/>
            <a:ext cx="10339705" cy="5504815"/>
            <a:chOff x="7953359" y="0"/>
            <a:chExt cx="10339705" cy="5504815"/>
          </a:xfrm>
        </p:grpSpPr>
        <p:sp>
          <p:nvSpPr>
            <p:cNvPr id="6" name="object 6"/>
            <p:cNvSpPr/>
            <p:nvPr/>
          </p:nvSpPr>
          <p:spPr>
            <a:xfrm>
              <a:off x="7953359" y="1480004"/>
              <a:ext cx="8534399" cy="40195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20303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1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78720" y="1442563"/>
            <a:ext cx="384175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50"/>
              <a:t>Ticket</a:t>
            </a:r>
            <a:r>
              <a:rPr dirty="0" sz="4900" spc="-550"/>
              <a:t> </a:t>
            </a:r>
            <a:r>
              <a:rPr dirty="0" sz="4900" spc="100"/>
              <a:t>Table</a:t>
            </a:r>
            <a:endParaRPr sz="4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63466"/>
            <a:ext cx="16892270" cy="3823970"/>
            <a:chOff x="0" y="6463466"/>
            <a:chExt cx="16892270" cy="3823970"/>
          </a:xfrm>
        </p:grpSpPr>
        <p:sp>
          <p:nvSpPr>
            <p:cNvPr id="3" name="object 3"/>
            <p:cNvSpPr/>
            <p:nvPr/>
          </p:nvSpPr>
          <p:spPr>
            <a:xfrm>
              <a:off x="0" y="8042927"/>
              <a:ext cx="3131185" cy="2244090"/>
            </a:xfrm>
            <a:custGeom>
              <a:avLst/>
              <a:gdLst/>
              <a:ahLst/>
              <a:cxnLst/>
              <a:rect l="l" t="t" r="r" b="b"/>
              <a:pathLst>
                <a:path w="3131185" h="2244090">
                  <a:moveTo>
                    <a:pt x="0" y="0"/>
                  </a:moveTo>
                  <a:lnTo>
                    <a:pt x="29947" y="40146"/>
                  </a:lnTo>
                  <a:lnTo>
                    <a:pt x="52696" y="71117"/>
                  </a:lnTo>
                  <a:lnTo>
                    <a:pt x="75676" y="102712"/>
                  </a:lnTo>
                  <a:lnTo>
                    <a:pt x="98916" y="134910"/>
                  </a:lnTo>
                  <a:lnTo>
                    <a:pt x="122444" y="167694"/>
                  </a:lnTo>
                  <a:lnTo>
                    <a:pt x="245402" y="339756"/>
                  </a:lnTo>
                  <a:lnTo>
                    <a:pt x="271256" y="375668"/>
                  </a:lnTo>
                  <a:lnTo>
                    <a:pt x="297598" y="412035"/>
                  </a:lnTo>
                  <a:lnTo>
                    <a:pt x="324455" y="448840"/>
                  </a:lnTo>
                  <a:lnTo>
                    <a:pt x="351857" y="486065"/>
                  </a:lnTo>
                  <a:lnTo>
                    <a:pt x="379831" y="523691"/>
                  </a:lnTo>
                  <a:lnTo>
                    <a:pt x="408407" y="561700"/>
                  </a:lnTo>
                  <a:lnTo>
                    <a:pt x="437612" y="600072"/>
                  </a:lnTo>
                  <a:lnTo>
                    <a:pt x="467475" y="638790"/>
                  </a:lnTo>
                  <a:lnTo>
                    <a:pt x="498025" y="677835"/>
                  </a:lnTo>
                  <a:lnTo>
                    <a:pt x="529289" y="717188"/>
                  </a:lnTo>
                  <a:lnTo>
                    <a:pt x="561297" y="756831"/>
                  </a:lnTo>
                  <a:lnTo>
                    <a:pt x="594077" y="796746"/>
                  </a:lnTo>
                  <a:lnTo>
                    <a:pt x="627656" y="836914"/>
                  </a:lnTo>
                  <a:lnTo>
                    <a:pt x="662065" y="877317"/>
                  </a:lnTo>
                  <a:lnTo>
                    <a:pt x="697331" y="917936"/>
                  </a:lnTo>
                  <a:lnTo>
                    <a:pt x="733482" y="958752"/>
                  </a:lnTo>
                  <a:lnTo>
                    <a:pt x="770548" y="999747"/>
                  </a:lnTo>
                  <a:lnTo>
                    <a:pt x="808556" y="1040903"/>
                  </a:lnTo>
                  <a:lnTo>
                    <a:pt x="847534" y="1082201"/>
                  </a:lnTo>
                  <a:lnTo>
                    <a:pt x="887513" y="1123623"/>
                  </a:lnTo>
                  <a:lnTo>
                    <a:pt x="928519" y="1165150"/>
                  </a:lnTo>
                  <a:lnTo>
                    <a:pt x="970581" y="1206764"/>
                  </a:lnTo>
                  <a:lnTo>
                    <a:pt x="1013729" y="1248446"/>
                  </a:lnTo>
                  <a:lnTo>
                    <a:pt x="1057989" y="1290178"/>
                  </a:lnTo>
                  <a:lnTo>
                    <a:pt x="1103391" y="1331940"/>
                  </a:lnTo>
                  <a:lnTo>
                    <a:pt x="1149963" y="1373716"/>
                  </a:lnTo>
                  <a:lnTo>
                    <a:pt x="1181710" y="1398801"/>
                  </a:lnTo>
                  <a:lnTo>
                    <a:pt x="1219166" y="1423243"/>
                  </a:lnTo>
                  <a:lnTo>
                    <a:pt x="1261984" y="1447151"/>
                  </a:lnTo>
                  <a:lnTo>
                    <a:pt x="1309815" y="1470630"/>
                  </a:lnTo>
                  <a:lnTo>
                    <a:pt x="1362311" y="1493788"/>
                  </a:lnTo>
                  <a:lnTo>
                    <a:pt x="1419123" y="1516732"/>
                  </a:lnTo>
                  <a:lnTo>
                    <a:pt x="1479904" y="1539569"/>
                  </a:lnTo>
                  <a:lnTo>
                    <a:pt x="1577755" y="1573857"/>
                  </a:lnTo>
                  <a:lnTo>
                    <a:pt x="1646933" y="1596894"/>
                  </a:lnTo>
                  <a:lnTo>
                    <a:pt x="2027106" y="1718231"/>
                  </a:lnTo>
                  <a:lnTo>
                    <a:pt x="2188671" y="1771635"/>
                  </a:lnTo>
                  <a:lnTo>
                    <a:pt x="2270096" y="1799807"/>
                  </a:lnTo>
                  <a:lnTo>
                    <a:pt x="2351485" y="1829104"/>
                  </a:lnTo>
                  <a:lnTo>
                    <a:pt x="2392057" y="1844207"/>
                  </a:lnTo>
                  <a:lnTo>
                    <a:pt x="2432489" y="1859631"/>
                  </a:lnTo>
                  <a:lnTo>
                    <a:pt x="2472738" y="1875389"/>
                  </a:lnTo>
                  <a:lnTo>
                    <a:pt x="2512760" y="1891496"/>
                  </a:lnTo>
                  <a:lnTo>
                    <a:pt x="2552512" y="1907963"/>
                  </a:lnTo>
                  <a:lnTo>
                    <a:pt x="2591950" y="1924805"/>
                  </a:lnTo>
                  <a:lnTo>
                    <a:pt x="2631031" y="1942035"/>
                  </a:lnTo>
                  <a:lnTo>
                    <a:pt x="2669711" y="1959666"/>
                  </a:lnTo>
                  <a:lnTo>
                    <a:pt x="2707947" y="1977712"/>
                  </a:lnTo>
                  <a:lnTo>
                    <a:pt x="2745695" y="1996185"/>
                  </a:lnTo>
                  <a:lnTo>
                    <a:pt x="2782912" y="2015101"/>
                  </a:lnTo>
                  <a:lnTo>
                    <a:pt x="2819553" y="2034471"/>
                  </a:lnTo>
                  <a:lnTo>
                    <a:pt x="2855576" y="2054309"/>
                  </a:lnTo>
                  <a:lnTo>
                    <a:pt x="2890937" y="2074629"/>
                  </a:lnTo>
                  <a:lnTo>
                    <a:pt x="2925592" y="2095443"/>
                  </a:lnTo>
                  <a:lnTo>
                    <a:pt x="2959499" y="2116766"/>
                  </a:lnTo>
                  <a:lnTo>
                    <a:pt x="2992612" y="2138611"/>
                  </a:lnTo>
                  <a:lnTo>
                    <a:pt x="3024890" y="2160990"/>
                  </a:lnTo>
                  <a:lnTo>
                    <a:pt x="3056288" y="2183919"/>
                  </a:lnTo>
                  <a:lnTo>
                    <a:pt x="3086763" y="2207408"/>
                  </a:lnTo>
                  <a:lnTo>
                    <a:pt x="3130833" y="2244072"/>
                  </a:lnTo>
                  <a:lnTo>
                    <a:pt x="0" y="2244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80692" y="6463466"/>
              <a:ext cx="15011399" cy="31146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946135" y="0"/>
            <a:ext cx="10346690" cy="6000115"/>
            <a:chOff x="7946135" y="0"/>
            <a:chExt cx="10346690" cy="6000115"/>
          </a:xfrm>
        </p:grpSpPr>
        <p:sp>
          <p:nvSpPr>
            <p:cNvPr id="6" name="object 6"/>
            <p:cNvSpPr/>
            <p:nvPr/>
          </p:nvSpPr>
          <p:spPr>
            <a:xfrm>
              <a:off x="7946135" y="1480017"/>
              <a:ext cx="8943989" cy="45148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20303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1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35857" y="1442563"/>
            <a:ext cx="558800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35"/>
              <a:t>Reservation</a:t>
            </a:r>
            <a:r>
              <a:rPr dirty="0" sz="4900" spc="-555"/>
              <a:t> </a:t>
            </a:r>
            <a:r>
              <a:rPr dirty="0" sz="4900" spc="100"/>
              <a:t>Table</a:t>
            </a:r>
            <a:endParaRPr sz="4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42927"/>
            <a:ext cx="3131185" cy="2244090"/>
          </a:xfrm>
          <a:custGeom>
            <a:avLst/>
            <a:gdLst/>
            <a:ahLst/>
            <a:cxnLst/>
            <a:rect l="l" t="t" r="r" b="b"/>
            <a:pathLst>
              <a:path w="3131185" h="2244090">
                <a:moveTo>
                  <a:pt x="0" y="0"/>
                </a:moveTo>
                <a:lnTo>
                  <a:pt x="29947" y="40146"/>
                </a:lnTo>
                <a:lnTo>
                  <a:pt x="52696" y="71117"/>
                </a:lnTo>
                <a:lnTo>
                  <a:pt x="75676" y="102712"/>
                </a:lnTo>
                <a:lnTo>
                  <a:pt x="98916" y="134910"/>
                </a:lnTo>
                <a:lnTo>
                  <a:pt x="122444" y="167694"/>
                </a:lnTo>
                <a:lnTo>
                  <a:pt x="245402" y="339756"/>
                </a:lnTo>
                <a:lnTo>
                  <a:pt x="271256" y="375668"/>
                </a:lnTo>
                <a:lnTo>
                  <a:pt x="297598" y="412035"/>
                </a:lnTo>
                <a:lnTo>
                  <a:pt x="324455" y="448840"/>
                </a:lnTo>
                <a:lnTo>
                  <a:pt x="351857" y="486065"/>
                </a:lnTo>
                <a:lnTo>
                  <a:pt x="379831" y="523691"/>
                </a:lnTo>
                <a:lnTo>
                  <a:pt x="408407" y="561700"/>
                </a:lnTo>
                <a:lnTo>
                  <a:pt x="437612" y="600072"/>
                </a:lnTo>
                <a:lnTo>
                  <a:pt x="467475" y="638790"/>
                </a:lnTo>
                <a:lnTo>
                  <a:pt x="498025" y="677835"/>
                </a:lnTo>
                <a:lnTo>
                  <a:pt x="529289" y="717188"/>
                </a:lnTo>
                <a:lnTo>
                  <a:pt x="561297" y="756831"/>
                </a:lnTo>
                <a:lnTo>
                  <a:pt x="594077" y="796746"/>
                </a:lnTo>
                <a:lnTo>
                  <a:pt x="627656" y="836914"/>
                </a:lnTo>
                <a:lnTo>
                  <a:pt x="662065" y="877317"/>
                </a:lnTo>
                <a:lnTo>
                  <a:pt x="697331" y="917936"/>
                </a:lnTo>
                <a:lnTo>
                  <a:pt x="733482" y="958752"/>
                </a:lnTo>
                <a:lnTo>
                  <a:pt x="770548" y="999747"/>
                </a:lnTo>
                <a:lnTo>
                  <a:pt x="808556" y="1040903"/>
                </a:lnTo>
                <a:lnTo>
                  <a:pt x="847534" y="1082201"/>
                </a:lnTo>
                <a:lnTo>
                  <a:pt x="887513" y="1123623"/>
                </a:lnTo>
                <a:lnTo>
                  <a:pt x="928519" y="1165150"/>
                </a:lnTo>
                <a:lnTo>
                  <a:pt x="970581" y="1206764"/>
                </a:lnTo>
                <a:lnTo>
                  <a:pt x="1013729" y="1248446"/>
                </a:lnTo>
                <a:lnTo>
                  <a:pt x="1057989" y="1290178"/>
                </a:lnTo>
                <a:lnTo>
                  <a:pt x="1103391" y="1331940"/>
                </a:lnTo>
                <a:lnTo>
                  <a:pt x="1149963" y="1373716"/>
                </a:lnTo>
                <a:lnTo>
                  <a:pt x="1181710" y="1398801"/>
                </a:lnTo>
                <a:lnTo>
                  <a:pt x="1219166" y="1423243"/>
                </a:lnTo>
                <a:lnTo>
                  <a:pt x="1261984" y="1447151"/>
                </a:lnTo>
                <a:lnTo>
                  <a:pt x="1309815" y="1470630"/>
                </a:lnTo>
                <a:lnTo>
                  <a:pt x="1362311" y="1493788"/>
                </a:lnTo>
                <a:lnTo>
                  <a:pt x="1419123" y="1516732"/>
                </a:lnTo>
                <a:lnTo>
                  <a:pt x="1479904" y="1539569"/>
                </a:lnTo>
                <a:lnTo>
                  <a:pt x="1577755" y="1573857"/>
                </a:lnTo>
                <a:lnTo>
                  <a:pt x="1646933" y="1596894"/>
                </a:lnTo>
                <a:lnTo>
                  <a:pt x="2027106" y="1718231"/>
                </a:lnTo>
                <a:lnTo>
                  <a:pt x="2188671" y="1771635"/>
                </a:lnTo>
                <a:lnTo>
                  <a:pt x="2270096" y="1799807"/>
                </a:lnTo>
                <a:lnTo>
                  <a:pt x="2351485" y="1829104"/>
                </a:lnTo>
                <a:lnTo>
                  <a:pt x="2392057" y="1844207"/>
                </a:lnTo>
                <a:lnTo>
                  <a:pt x="2432489" y="1859631"/>
                </a:lnTo>
                <a:lnTo>
                  <a:pt x="2472738" y="1875389"/>
                </a:lnTo>
                <a:lnTo>
                  <a:pt x="2512760" y="1891496"/>
                </a:lnTo>
                <a:lnTo>
                  <a:pt x="2552512" y="1907963"/>
                </a:lnTo>
                <a:lnTo>
                  <a:pt x="2591950" y="1924805"/>
                </a:lnTo>
                <a:lnTo>
                  <a:pt x="2631031" y="1942035"/>
                </a:lnTo>
                <a:lnTo>
                  <a:pt x="2669711" y="1959666"/>
                </a:lnTo>
                <a:lnTo>
                  <a:pt x="2707947" y="1977712"/>
                </a:lnTo>
                <a:lnTo>
                  <a:pt x="2745695" y="1996185"/>
                </a:lnTo>
                <a:lnTo>
                  <a:pt x="2782912" y="2015101"/>
                </a:lnTo>
                <a:lnTo>
                  <a:pt x="2819553" y="2034471"/>
                </a:lnTo>
                <a:lnTo>
                  <a:pt x="2855576" y="2054309"/>
                </a:lnTo>
                <a:lnTo>
                  <a:pt x="2890937" y="2074629"/>
                </a:lnTo>
                <a:lnTo>
                  <a:pt x="2925592" y="2095443"/>
                </a:lnTo>
                <a:lnTo>
                  <a:pt x="2959499" y="2116766"/>
                </a:lnTo>
                <a:lnTo>
                  <a:pt x="2992612" y="2138611"/>
                </a:lnTo>
                <a:lnTo>
                  <a:pt x="3024890" y="2160990"/>
                </a:lnTo>
                <a:lnTo>
                  <a:pt x="3056288" y="2183919"/>
                </a:lnTo>
                <a:lnTo>
                  <a:pt x="3086763" y="2207408"/>
                </a:lnTo>
                <a:lnTo>
                  <a:pt x="3130833" y="2244072"/>
                </a:lnTo>
                <a:lnTo>
                  <a:pt x="0" y="2244072"/>
                </a:lnTo>
                <a:lnTo>
                  <a:pt x="0" y="0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00" y="2433376"/>
            <a:ext cx="16563340" cy="6915784"/>
            <a:chOff x="1028700" y="2433376"/>
            <a:chExt cx="16563340" cy="6915784"/>
          </a:xfrm>
        </p:grpSpPr>
        <p:sp>
          <p:nvSpPr>
            <p:cNvPr id="4" name="object 4"/>
            <p:cNvSpPr/>
            <p:nvPr/>
          </p:nvSpPr>
          <p:spPr>
            <a:xfrm>
              <a:off x="7181057" y="2433376"/>
              <a:ext cx="10410809" cy="6915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2519101"/>
              <a:ext cx="6153149" cy="2638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2354" y="1442563"/>
            <a:ext cx="3307079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95"/>
              <a:t>Seat</a:t>
            </a:r>
            <a:r>
              <a:rPr dirty="0" sz="4900" spc="-555"/>
              <a:t> </a:t>
            </a:r>
            <a:r>
              <a:rPr dirty="0" sz="4900" spc="100"/>
              <a:t>Table</a:t>
            </a:r>
            <a:endParaRPr sz="4900"/>
          </a:p>
        </p:txBody>
      </p:sp>
      <p:grpSp>
        <p:nvGrpSpPr>
          <p:cNvPr id="7" name="object 7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8" name="object 8"/>
            <p:cNvSpPr/>
            <p:nvPr/>
          </p:nvSpPr>
          <p:spPr>
            <a:xfrm>
              <a:off x="16420304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81382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42927"/>
            <a:ext cx="3131185" cy="2244090"/>
          </a:xfrm>
          <a:custGeom>
            <a:avLst/>
            <a:gdLst/>
            <a:ahLst/>
            <a:cxnLst/>
            <a:rect l="l" t="t" r="r" b="b"/>
            <a:pathLst>
              <a:path w="3131185" h="2244090">
                <a:moveTo>
                  <a:pt x="0" y="0"/>
                </a:moveTo>
                <a:lnTo>
                  <a:pt x="29947" y="40146"/>
                </a:lnTo>
                <a:lnTo>
                  <a:pt x="52696" y="71117"/>
                </a:lnTo>
                <a:lnTo>
                  <a:pt x="75676" y="102712"/>
                </a:lnTo>
                <a:lnTo>
                  <a:pt x="98916" y="134910"/>
                </a:lnTo>
                <a:lnTo>
                  <a:pt x="122444" y="167694"/>
                </a:lnTo>
                <a:lnTo>
                  <a:pt x="245402" y="339756"/>
                </a:lnTo>
                <a:lnTo>
                  <a:pt x="271256" y="375668"/>
                </a:lnTo>
                <a:lnTo>
                  <a:pt x="297598" y="412035"/>
                </a:lnTo>
                <a:lnTo>
                  <a:pt x="324455" y="448840"/>
                </a:lnTo>
                <a:lnTo>
                  <a:pt x="351857" y="486065"/>
                </a:lnTo>
                <a:lnTo>
                  <a:pt x="379831" y="523691"/>
                </a:lnTo>
                <a:lnTo>
                  <a:pt x="408407" y="561700"/>
                </a:lnTo>
                <a:lnTo>
                  <a:pt x="437612" y="600072"/>
                </a:lnTo>
                <a:lnTo>
                  <a:pt x="467475" y="638790"/>
                </a:lnTo>
                <a:lnTo>
                  <a:pt x="498025" y="677835"/>
                </a:lnTo>
                <a:lnTo>
                  <a:pt x="529289" y="717188"/>
                </a:lnTo>
                <a:lnTo>
                  <a:pt x="561297" y="756831"/>
                </a:lnTo>
                <a:lnTo>
                  <a:pt x="594077" y="796746"/>
                </a:lnTo>
                <a:lnTo>
                  <a:pt x="627656" y="836914"/>
                </a:lnTo>
                <a:lnTo>
                  <a:pt x="662065" y="877317"/>
                </a:lnTo>
                <a:lnTo>
                  <a:pt x="697331" y="917936"/>
                </a:lnTo>
                <a:lnTo>
                  <a:pt x="733482" y="958752"/>
                </a:lnTo>
                <a:lnTo>
                  <a:pt x="770548" y="999747"/>
                </a:lnTo>
                <a:lnTo>
                  <a:pt x="808556" y="1040903"/>
                </a:lnTo>
                <a:lnTo>
                  <a:pt x="847534" y="1082201"/>
                </a:lnTo>
                <a:lnTo>
                  <a:pt x="887513" y="1123623"/>
                </a:lnTo>
                <a:lnTo>
                  <a:pt x="928519" y="1165150"/>
                </a:lnTo>
                <a:lnTo>
                  <a:pt x="970581" y="1206764"/>
                </a:lnTo>
                <a:lnTo>
                  <a:pt x="1013729" y="1248446"/>
                </a:lnTo>
                <a:lnTo>
                  <a:pt x="1057989" y="1290178"/>
                </a:lnTo>
                <a:lnTo>
                  <a:pt x="1103391" y="1331940"/>
                </a:lnTo>
                <a:lnTo>
                  <a:pt x="1149963" y="1373716"/>
                </a:lnTo>
                <a:lnTo>
                  <a:pt x="1181710" y="1398801"/>
                </a:lnTo>
                <a:lnTo>
                  <a:pt x="1219166" y="1423243"/>
                </a:lnTo>
                <a:lnTo>
                  <a:pt x="1261984" y="1447151"/>
                </a:lnTo>
                <a:lnTo>
                  <a:pt x="1309815" y="1470630"/>
                </a:lnTo>
                <a:lnTo>
                  <a:pt x="1362311" y="1493788"/>
                </a:lnTo>
                <a:lnTo>
                  <a:pt x="1419123" y="1516732"/>
                </a:lnTo>
                <a:lnTo>
                  <a:pt x="1479904" y="1539569"/>
                </a:lnTo>
                <a:lnTo>
                  <a:pt x="1577755" y="1573857"/>
                </a:lnTo>
                <a:lnTo>
                  <a:pt x="1646933" y="1596894"/>
                </a:lnTo>
                <a:lnTo>
                  <a:pt x="2027106" y="1718231"/>
                </a:lnTo>
                <a:lnTo>
                  <a:pt x="2188671" y="1771635"/>
                </a:lnTo>
                <a:lnTo>
                  <a:pt x="2270096" y="1799807"/>
                </a:lnTo>
                <a:lnTo>
                  <a:pt x="2351485" y="1829104"/>
                </a:lnTo>
                <a:lnTo>
                  <a:pt x="2392057" y="1844207"/>
                </a:lnTo>
                <a:lnTo>
                  <a:pt x="2432489" y="1859631"/>
                </a:lnTo>
                <a:lnTo>
                  <a:pt x="2472738" y="1875389"/>
                </a:lnTo>
                <a:lnTo>
                  <a:pt x="2512760" y="1891496"/>
                </a:lnTo>
                <a:lnTo>
                  <a:pt x="2552512" y="1907963"/>
                </a:lnTo>
                <a:lnTo>
                  <a:pt x="2591950" y="1924805"/>
                </a:lnTo>
                <a:lnTo>
                  <a:pt x="2631031" y="1942035"/>
                </a:lnTo>
                <a:lnTo>
                  <a:pt x="2669711" y="1959666"/>
                </a:lnTo>
                <a:lnTo>
                  <a:pt x="2707947" y="1977712"/>
                </a:lnTo>
                <a:lnTo>
                  <a:pt x="2745695" y="1996185"/>
                </a:lnTo>
                <a:lnTo>
                  <a:pt x="2782912" y="2015101"/>
                </a:lnTo>
                <a:lnTo>
                  <a:pt x="2819553" y="2034471"/>
                </a:lnTo>
                <a:lnTo>
                  <a:pt x="2855576" y="2054309"/>
                </a:lnTo>
                <a:lnTo>
                  <a:pt x="2890937" y="2074629"/>
                </a:lnTo>
                <a:lnTo>
                  <a:pt x="2925592" y="2095443"/>
                </a:lnTo>
                <a:lnTo>
                  <a:pt x="2959499" y="2116766"/>
                </a:lnTo>
                <a:lnTo>
                  <a:pt x="2992612" y="2138611"/>
                </a:lnTo>
                <a:lnTo>
                  <a:pt x="3024890" y="2160990"/>
                </a:lnTo>
                <a:lnTo>
                  <a:pt x="3056288" y="2183919"/>
                </a:lnTo>
                <a:lnTo>
                  <a:pt x="3086763" y="2207408"/>
                </a:lnTo>
                <a:lnTo>
                  <a:pt x="3130833" y="2244072"/>
                </a:lnTo>
                <a:lnTo>
                  <a:pt x="0" y="2244072"/>
                </a:lnTo>
                <a:lnTo>
                  <a:pt x="0" y="0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409328" y="1480004"/>
            <a:ext cx="6915149" cy="38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80692" y="6463466"/>
            <a:ext cx="14449439" cy="2543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3327" y="1442563"/>
            <a:ext cx="559054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20"/>
              <a:t>Movie </a:t>
            </a:r>
            <a:r>
              <a:rPr dirty="0" sz="4900" spc="-250"/>
              <a:t>Room</a:t>
            </a:r>
            <a:r>
              <a:rPr dirty="0" sz="4900" spc="-1060"/>
              <a:t> </a:t>
            </a:r>
            <a:r>
              <a:rPr dirty="0" sz="4900" spc="100"/>
              <a:t>Table</a:t>
            </a:r>
            <a:endParaRPr sz="4900"/>
          </a:p>
        </p:txBody>
      </p:sp>
      <p:grpSp>
        <p:nvGrpSpPr>
          <p:cNvPr id="6" name="object 6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7" name="object 7"/>
            <p:cNvSpPr/>
            <p:nvPr/>
          </p:nvSpPr>
          <p:spPr>
            <a:xfrm>
              <a:off x="16420304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2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2169"/>
            <a:ext cx="17263110" cy="3995420"/>
            <a:chOff x="0" y="6292169"/>
            <a:chExt cx="17263110" cy="3995420"/>
          </a:xfrm>
        </p:grpSpPr>
        <p:sp>
          <p:nvSpPr>
            <p:cNvPr id="3" name="object 3"/>
            <p:cNvSpPr/>
            <p:nvPr/>
          </p:nvSpPr>
          <p:spPr>
            <a:xfrm>
              <a:off x="0" y="8042927"/>
              <a:ext cx="3131185" cy="2244090"/>
            </a:xfrm>
            <a:custGeom>
              <a:avLst/>
              <a:gdLst/>
              <a:ahLst/>
              <a:cxnLst/>
              <a:rect l="l" t="t" r="r" b="b"/>
              <a:pathLst>
                <a:path w="3131185" h="2244090">
                  <a:moveTo>
                    <a:pt x="0" y="0"/>
                  </a:moveTo>
                  <a:lnTo>
                    <a:pt x="29947" y="40146"/>
                  </a:lnTo>
                  <a:lnTo>
                    <a:pt x="52696" y="71117"/>
                  </a:lnTo>
                  <a:lnTo>
                    <a:pt x="75676" y="102712"/>
                  </a:lnTo>
                  <a:lnTo>
                    <a:pt x="98916" y="134910"/>
                  </a:lnTo>
                  <a:lnTo>
                    <a:pt x="122444" y="167694"/>
                  </a:lnTo>
                  <a:lnTo>
                    <a:pt x="245402" y="339756"/>
                  </a:lnTo>
                  <a:lnTo>
                    <a:pt x="271256" y="375668"/>
                  </a:lnTo>
                  <a:lnTo>
                    <a:pt x="297598" y="412035"/>
                  </a:lnTo>
                  <a:lnTo>
                    <a:pt x="324455" y="448840"/>
                  </a:lnTo>
                  <a:lnTo>
                    <a:pt x="351857" y="486065"/>
                  </a:lnTo>
                  <a:lnTo>
                    <a:pt x="379831" y="523691"/>
                  </a:lnTo>
                  <a:lnTo>
                    <a:pt x="408407" y="561700"/>
                  </a:lnTo>
                  <a:lnTo>
                    <a:pt x="437612" y="600072"/>
                  </a:lnTo>
                  <a:lnTo>
                    <a:pt x="467475" y="638790"/>
                  </a:lnTo>
                  <a:lnTo>
                    <a:pt x="498025" y="677835"/>
                  </a:lnTo>
                  <a:lnTo>
                    <a:pt x="529289" y="717188"/>
                  </a:lnTo>
                  <a:lnTo>
                    <a:pt x="561297" y="756831"/>
                  </a:lnTo>
                  <a:lnTo>
                    <a:pt x="594077" y="796746"/>
                  </a:lnTo>
                  <a:lnTo>
                    <a:pt x="627656" y="836914"/>
                  </a:lnTo>
                  <a:lnTo>
                    <a:pt x="662065" y="877317"/>
                  </a:lnTo>
                  <a:lnTo>
                    <a:pt x="697331" y="917936"/>
                  </a:lnTo>
                  <a:lnTo>
                    <a:pt x="733482" y="958752"/>
                  </a:lnTo>
                  <a:lnTo>
                    <a:pt x="770548" y="999747"/>
                  </a:lnTo>
                  <a:lnTo>
                    <a:pt x="808556" y="1040903"/>
                  </a:lnTo>
                  <a:lnTo>
                    <a:pt x="847534" y="1082201"/>
                  </a:lnTo>
                  <a:lnTo>
                    <a:pt x="887513" y="1123623"/>
                  </a:lnTo>
                  <a:lnTo>
                    <a:pt x="928519" y="1165150"/>
                  </a:lnTo>
                  <a:lnTo>
                    <a:pt x="970581" y="1206764"/>
                  </a:lnTo>
                  <a:lnTo>
                    <a:pt x="1013729" y="1248446"/>
                  </a:lnTo>
                  <a:lnTo>
                    <a:pt x="1057989" y="1290178"/>
                  </a:lnTo>
                  <a:lnTo>
                    <a:pt x="1103391" y="1331940"/>
                  </a:lnTo>
                  <a:lnTo>
                    <a:pt x="1149963" y="1373716"/>
                  </a:lnTo>
                  <a:lnTo>
                    <a:pt x="1181710" y="1398801"/>
                  </a:lnTo>
                  <a:lnTo>
                    <a:pt x="1219166" y="1423243"/>
                  </a:lnTo>
                  <a:lnTo>
                    <a:pt x="1261984" y="1447151"/>
                  </a:lnTo>
                  <a:lnTo>
                    <a:pt x="1309815" y="1470630"/>
                  </a:lnTo>
                  <a:lnTo>
                    <a:pt x="1362311" y="1493788"/>
                  </a:lnTo>
                  <a:lnTo>
                    <a:pt x="1419123" y="1516732"/>
                  </a:lnTo>
                  <a:lnTo>
                    <a:pt x="1479904" y="1539569"/>
                  </a:lnTo>
                  <a:lnTo>
                    <a:pt x="1577755" y="1573857"/>
                  </a:lnTo>
                  <a:lnTo>
                    <a:pt x="1646933" y="1596894"/>
                  </a:lnTo>
                  <a:lnTo>
                    <a:pt x="2027106" y="1718231"/>
                  </a:lnTo>
                  <a:lnTo>
                    <a:pt x="2188671" y="1771635"/>
                  </a:lnTo>
                  <a:lnTo>
                    <a:pt x="2270096" y="1799807"/>
                  </a:lnTo>
                  <a:lnTo>
                    <a:pt x="2351485" y="1829104"/>
                  </a:lnTo>
                  <a:lnTo>
                    <a:pt x="2392057" y="1844207"/>
                  </a:lnTo>
                  <a:lnTo>
                    <a:pt x="2432489" y="1859631"/>
                  </a:lnTo>
                  <a:lnTo>
                    <a:pt x="2472738" y="1875389"/>
                  </a:lnTo>
                  <a:lnTo>
                    <a:pt x="2512760" y="1891496"/>
                  </a:lnTo>
                  <a:lnTo>
                    <a:pt x="2552512" y="1907963"/>
                  </a:lnTo>
                  <a:lnTo>
                    <a:pt x="2591950" y="1924805"/>
                  </a:lnTo>
                  <a:lnTo>
                    <a:pt x="2631031" y="1942035"/>
                  </a:lnTo>
                  <a:lnTo>
                    <a:pt x="2669711" y="1959666"/>
                  </a:lnTo>
                  <a:lnTo>
                    <a:pt x="2707947" y="1977712"/>
                  </a:lnTo>
                  <a:lnTo>
                    <a:pt x="2745695" y="1996185"/>
                  </a:lnTo>
                  <a:lnTo>
                    <a:pt x="2782912" y="2015101"/>
                  </a:lnTo>
                  <a:lnTo>
                    <a:pt x="2819553" y="2034471"/>
                  </a:lnTo>
                  <a:lnTo>
                    <a:pt x="2855576" y="2054309"/>
                  </a:lnTo>
                  <a:lnTo>
                    <a:pt x="2890937" y="2074629"/>
                  </a:lnTo>
                  <a:lnTo>
                    <a:pt x="2925592" y="2095443"/>
                  </a:lnTo>
                  <a:lnTo>
                    <a:pt x="2959499" y="2116766"/>
                  </a:lnTo>
                  <a:lnTo>
                    <a:pt x="2992612" y="2138611"/>
                  </a:lnTo>
                  <a:lnTo>
                    <a:pt x="3024890" y="2160990"/>
                  </a:lnTo>
                  <a:lnTo>
                    <a:pt x="3056288" y="2183919"/>
                  </a:lnTo>
                  <a:lnTo>
                    <a:pt x="3086763" y="2207408"/>
                  </a:lnTo>
                  <a:lnTo>
                    <a:pt x="3130833" y="2244072"/>
                  </a:lnTo>
                  <a:lnTo>
                    <a:pt x="0" y="2244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93878" y="6292169"/>
              <a:ext cx="15668639" cy="29622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8004901" y="0"/>
            <a:ext cx="10288270" cy="6028690"/>
            <a:chOff x="8004901" y="0"/>
            <a:chExt cx="10288270" cy="6028690"/>
          </a:xfrm>
        </p:grpSpPr>
        <p:sp>
          <p:nvSpPr>
            <p:cNvPr id="6" name="object 6"/>
            <p:cNvSpPr/>
            <p:nvPr/>
          </p:nvSpPr>
          <p:spPr>
            <a:xfrm>
              <a:off x="8004901" y="1480004"/>
              <a:ext cx="9258299" cy="45434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20303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1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20302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7" y="1867686"/>
                  </a:moveTo>
                  <a:lnTo>
                    <a:pt x="0" y="0"/>
                  </a:lnTo>
                  <a:lnTo>
                    <a:pt x="1867697" y="0"/>
                  </a:lnTo>
                  <a:lnTo>
                    <a:pt x="1867697" y="1867686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8138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0" y="1706620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44281" y="1442563"/>
            <a:ext cx="354330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204"/>
              <a:t>Show</a:t>
            </a:r>
            <a:r>
              <a:rPr dirty="0" sz="4900" spc="-545"/>
              <a:t> </a:t>
            </a:r>
            <a:r>
              <a:rPr dirty="0" sz="4900" spc="100"/>
              <a:t>Table</a:t>
            </a:r>
            <a:endParaRPr sz="4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42927"/>
            <a:ext cx="3131185" cy="2244090"/>
          </a:xfrm>
          <a:custGeom>
            <a:avLst/>
            <a:gdLst/>
            <a:ahLst/>
            <a:cxnLst/>
            <a:rect l="l" t="t" r="r" b="b"/>
            <a:pathLst>
              <a:path w="3131185" h="2244090">
                <a:moveTo>
                  <a:pt x="0" y="0"/>
                </a:moveTo>
                <a:lnTo>
                  <a:pt x="29947" y="40146"/>
                </a:lnTo>
                <a:lnTo>
                  <a:pt x="52696" y="71117"/>
                </a:lnTo>
                <a:lnTo>
                  <a:pt x="75676" y="102712"/>
                </a:lnTo>
                <a:lnTo>
                  <a:pt x="98916" y="134910"/>
                </a:lnTo>
                <a:lnTo>
                  <a:pt x="122444" y="167694"/>
                </a:lnTo>
                <a:lnTo>
                  <a:pt x="245402" y="339756"/>
                </a:lnTo>
                <a:lnTo>
                  <a:pt x="271256" y="375668"/>
                </a:lnTo>
                <a:lnTo>
                  <a:pt x="297598" y="412035"/>
                </a:lnTo>
                <a:lnTo>
                  <a:pt x="324455" y="448840"/>
                </a:lnTo>
                <a:lnTo>
                  <a:pt x="351857" y="486065"/>
                </a:lnTo>
                <a:lnTo>
                  <a:pt x="379831" y="523691"/>
                </a:lnTo>
                <a:lnTo>
                  <a:pt x="408407" y="561700"/>
                </a:lnTo>
                <a:lnTo>
                  <a:pt x="437612" y="600072"/>
                </a:lnTo>
                <a:lnTo>
                  <a:pt x="467475" y="638790"/>
                </a:lnTo>
                <a:lnTo>
                  <a:pt x="498025" y="677835"/>
                </a:lnTo>
                <a:lnTo>
                  <a:pt x="529289" y="717188"/>
                </a:lnTo>
                <a:lnTo>
                  <a:pt x="561297" y="756831"/>
                </a:lnTo>
                <a:lnTo>
                  <a:pt x="594077" y="796746"/>
                </a:lnTo>
                <a:lnTo>
                  <a:pt x="627656" y="836914"/>
                </a:lnTo>
                <a:lnTo>
                  <a:pt x="662065" y="877317"/>
                </a:lnTo>
                <a:lnTo>
                  <a:pt x="697331" y="917936"/>
                </a:lnTo>
                <a:lnTo>
                  <a:pt x="733482" y="958752"/>
                </a:lnTo>
                <a:lnTo>
                  <a:pt x="770548" y="999747"/>
                </a:lnTo>
                <a:lnTo>
                  <a:pt x="808556" y="1040903"/>
                </a:lnTo>
                <a:lnTo>
                  <a:pt x="847534" y="1082201"/>
                </a:lnTo>
                <a:lnTo>
                  <a:pt x="887513" y="1123623"/>
                </a:lnTo>
                <a:lnTo>
                  <a:pt x="928519" y="1165150"/>
                </a:lnTo>
                <a:lnTo>
                  <a:pt x="970581" y="1206764"/>
                </a:lnTo>
                <a:lnTo>
                  <a:pt x="1013729" y="1248446"/>
                </a:lnTo>
                <a:lnTo>
                  <a:pt x="1057989" y="1290178"/>
                </a:lnTo>
                <a:lnTo>
                  <a:pt x="1103391" y="1331940"/>
                </a:lnTo>
                <a:lnTo>
                  <a:pt x="1149963" y="1373716"/>
                </a:lnTo>
                <a:lnTo>
                  <a:pt x="1181710" y="1398801"/>
                </a:lnTo>
                <a:lnTo>
                  <a:pt x="1219166" y="1423243"/>
                </a:lnTo>
                <a:lnTo>
                  <a:pt x="1261984" y="1447151"/>
                </a:lnTo>
                <a:lnTo>
                  <a:pt x="1309815" y="1470630"/>
                </a:lnTo>
                <a:lnTo>
                  <a:pt x="1362311" y="1493788"/>
                </a:lnTo>
                <a:lnTo>
                  <a:pt x="1419123" y="1516732"/>
                </a:lnTo>
                <a:lnTo>
                  <a:pt x="1479904" y="1539569"/>
                </a:lnTo>
                <a:lnTo>
                  <a:pt x="1577755" y="1573857"/>
                </a:lnTo>
                <a:lnTo>
                  <a:pt x="1646933" y="1596894"/>
                </a:lnTo>
                <a:lnTo>
                  <a:pt x="2027106" y="1718231"/>
                </a:lnTo>
                <a:lnTo>
                  <a:pt x="2188671" y="1771635"/>
                </a:lnTo>
                <a:lnTo>
                  <a:pt x="2270096" y="1799807"/>
                </a:lnTo>
                <a:lnTo>
                  <a:pt x="2351485" y="1829104"/>
                </a:lnTo>
                <a:lnTo>
                  <a:pt x="2392057" y="1844207"/>
                </a:lnTo>
                <a:lnTo>
                  <a:pt x="2432489" y="1859631"/>
                </a:lnTo>
                <a:lnTo>
                  <a:pt x="2472738" y="1875389"/>
                </a:lnTo>
                <a:lnTo>
                  <a:pt x="2512760" y="1891496"/>
                </a:lnTo>
                <a:lnTo>
                  <a:pt x="2552512" y="1907963"/>
                </a:lnTo>
                <a:lnTo>
                  <a:pt x="2591950" y="1924805"/>
                </a:lnTo>
                <a:lnTo>
                  <a:pt x="2631031" y="1942035"/>
                </a:lnTo>
                <a:lnTo>
                  <a:pt x="2669711" y="1959666"/>
                </a:lnTo>
                <a:lnTo>
                  <a:pt x="2707947" y="1977712"/>
                </a:lnTo>
                <a:lnTo>
                  <a:pt x="2745695" y="1996185"/>
                </a:lnTo>
                <a:lnTo>
                  <a:pt x="2782912" y="2015101"/>
                </a:lnTo>
                <a:lnTo>
                  <a:pt x="2819553" y="2034471"/>
                </a:lnTo>
                <a:lnTo>
                  <a:pt x="2855576" y="2054309"/>
                </a:lnTo>
                <a:lnTo>
                  <a:pt x="2890937" y="2074629"/>
                </a:lnTo>
                <a:lnTo>
                  <a:pt x="2925592" y="2095443"/>
                </a:lnTo>
                <a:lnTo>
                  <a:pt x="2959499" y="2116766"/>
                </a:lnTo>
                <a:lnTo>
                  <a:pt x="2992612" y="2138611"/>
                </a:lnTo>
                <a:lnTo>
                  <a:pt x="3024890" y="2160990"/>
                </a:lnTo>
                <a:lnTo>
                  <a:pt x="3056288" y="2183919"/>
                </a:lnTo>
                <a:lnTo>
                  <a:pt x="3086763" y="2207408"/>
                </a:lnTo>
                <a:lnTo>
                  <a:pt x="3130833" y="2244072"/>
                </a:lnTo>
                <a:lnTo>
                  <a:pt x="0" y="2244072"/>
                </a:lnTo>
                <a:lnTo>
                  <a:pt x="0" y="0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99984" y="1480017"/>
            <a:ext cx="6962789" cy="4362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3878" y="6463481"/>
            <a:ext cx="15668639" cy="2657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6656" y="1442563"/>
            <a:ext cx="3764279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20"/>
              <a:t>Movie</a:t>
            </a:r>
            <a:r>
              <a:rPr dirty="0" sz="4900" spc="-555"/>
              <a:t> </a:t>
            </a:r>
            <a:r>
              <a:rPr dirty="0" sz="4900" spc="100"/>
              <a:t>Table</a:t>
            </a:r>
            <a:endParaRPr sz="4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8580" y="11"/>
            <a:ext cx="13774600" cy="10286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89710" y="4188297"/>
            <a:ext cx="770890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SQL </a:t>
            </a:r>
            <a:r>
              <a:rPr dirty="0" spc="-65"/>
              <a:t>Queries</a:t>
            </a:r>
            <a:r>
              <a:rPr dirty="0" spc="-1785"/>
              <a:t> </a:t>
            </a:r>
            <a:r>
              <a:rPr dirty="0" spc="-190"/>
              <a:t>-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53" y="0"/>
            <a:ext cx="18255615" cy="10258425"/>
            <a:chOff x="37653" y="0"/>
            <a:chExt cx="18255615" cy="10258425"/>
          </a:xfrm>
        </p:grpSpPr>
        <p:sp>
          <p:nvSpPr>
            <p:cNvPr id="5" name="object 5"/>
            <p:cNvSpPr/>
            <p:nvPr/>
          </p:nvSpPr>
          <p:spPr>
            <a:xfrm>
              <a:off x="37653" y="5944117"/>
              <a:ext cx="3837300" cy="4308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640281" y="11"/>
              <a:ext cx="6647718" cy="4238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20304" y="12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1" y="12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88369" y="3144651"/>
            <a:ext cx="13916039" cy="1543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7501" y="5358048"/>
            <a:ext cx="11353799" cy="2990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1761" y="1651018"/>
            <a:ext cx="1327340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345">
                <a:latin typeface="Arial"/>
                <a:cs typeface="Arial"/>
              </a:rPr>
              <a:t>1.</a:t>
            </a:r>
            <a:r>
              <a:rPr dirty="0" sz="2900" spc="-520">
                <a:latin typeface="Arial"/>
                <a:cs typeface="Arial"/>
              </a:rPr>
              <a:t> </a:t>
            </a:r>
            <a:r>
              <a:rPr dirty="0" sz="2900" spc="-105" b="1">
                <a:latin typeface="Arial"/>
                <a:cs typeface="Arial"/>
              </a:rPr>
              <a:t>Show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20" b="1">
                <a:latin typeface="Arial"/>
                <a:cs typeface="Arial"/>
              </a:rPr>
              <a:t>all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5" b="1">
                <a:latin typeface="Arial"/>
                <a:cs typeface="Arial"/>
              </a:rPr>
              <a:t>the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15" b="1">
                <a:latin typeface="Arial"/>
                <a:cs typeface="Arial"/>
              </a:rPr>
              <a:t>details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25" b="1">
                <a:latin typeface="Arial"/>
                <a:cs typeface="Arial"/>
              </a:rPr>
              <a:t>of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50" b="1">
                <a:latin typeface="Arial"/>
                <a:cs typeface="Arial"/>
              </a:rPr>
              <a:t>people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90" b="1">
                <a:latin typeface="Arial"/>
                <a:cs typeface="Arial"/>
              </a:rPr>
              <a:t>who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75" b="1">
                <a:latin typeface="Arial"/>
                <a:cs typeface="Arial"/>
              </a:rPr>
              <a:t>booked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movie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10" b="1">
                <a:latin typeface="Arial"/>
                <a:cs typeface="Arial"/>
              </a:rPr>
              <a:t>for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only</a:t>
            </a:r>
            <a:r>
              <a:rPr dirty="0" sz="2900" spc="-85" b="1">
                <a:latin typeface="Arial"/>
                <a:cs typeface="Arial"/>
              </a:rPr>
              <a:t> </a:t>
            </a:r>
            <a:r>
              <a:rPr dirty="0" sz="2900" spc="-5" b="1">
                <a:latin typeface="Arial"/>
                <a:cs typeface="Arial"/>
              </a:rPr>
              <a:t>"Executive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114" b="1">
                <a:latin typeface="Arial"/>
                <a:cs typeface="Arial"/>
              </a:rPr>
              <a:t>Class".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20304" y="12"/>
            <a:ext cx="1868170" cy="1868170"/>
          </a:xfrm>
          <a:custGeom>
            <a:avLst/>
            <a:gdLst/>
            <a:ahLst/>
            <a:cxnLst/>
            <a:rect l="l" t="t" r="r" b="b"/>
            <a:pathLst>
              <a:path w="1868169" h="1868170">
                <a:moveTo>
                  <a:pt x="1867694" y="1867685"/>
                </a:moveTo>
                <a:lnTo>
                  <a:pt x="0" y="0"/>
                </a:lnTo>
                <a:lnTo>
                  <a:pt x="1867694" y="0"/>
                </a:lnTo>
                <a:lnTo>
                  <a:pt x="1867694" y="1867685"/>
                </a:lnTo>
                <a:close/>
              </a:path>
            </a:pathLst>
          </a:custGeom>
          <a:solidFill>
            <a:srgbClr val="FFC7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581381" y="12"/>
            <a:ext cx="1706880" cy="1706880"/>
          </a:xfrm>
          <a:custGeom>
            <a:avLst/>
            <a:gdLst/>
            <a:ahLst/>
            <a:cxnLst/>
            <a:rect l="l" t="t" r="r" b="b"/>
            <a:pathLst>
              <a:path w="1706880" h="1706880">
                <a:moveTo>
                  <a:pt x="1706617" y="1706617"/>
                </a:moveTo>
                <a:lnTo>
                  <a:pt x="0" y="0"/>
                </a:lnTo>
              </a:path>
            </a:pathLst>
          </a:custGeom>
          <a:ln w="9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62242" y="3319683"/>
            <a:ext cx="9982199" cy="2028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73480" y="5976914"/>
            <a:ext cx="9848849" cy="3286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2519" y="1378527"/>
            <a:ext cx="13820775" cy="977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  <a:tabLst>
                <a:tab pos="510540" algn="l"/>
              </a:tabLst>
            </a:pPr>
            <a:r>
              <a:rPr dirty="0" sz="2900" spc="25" b="1">
                <a:latin typeface="Arial"/>
                <a:cs typeface="Arial"/>
              </a:rPr>
              <a:t>2.	</a:t>
            </a:r>
            <a:r>
              <a:rPr dirty="0" sz="2900" spc="-105" b="1">
                <a:latin typeface="Arial"/>
                <a:cs typeface="Arial"/>
              </a:rPr>
              <a:t>Show </a:t>
            </a:r>
            <a:r>
              <a:rPr dirty="0" sz="2900" spc="20" b="1">
                <a:latin typeface="Arial"/>
                <a:cs typeface="Arial"/>
              </a:rPr>
              <a:t>all </a:t>
            </a:r>
            <a:r>
              <a:rPr dirty="0" sz="2900" spc="35" b="1">
                <a:latin typeface="Arial"/>
                <a:cs typeface="Arial"/>
              </a:rPr>
              <a:t>the </a:t>
            </a:r>
            <a:r>
              <a:rPr dirty="0" sz="2900" spc="-15" b="1">
                <a:latin typeface="Arial"/>
                <a:cs typeface="Arial"/>
              </a:rPr>
              <a:t>details </a:t>
            </a:r>
            <a:r>
              <a:rPr dirty="0" sz="2900" spc="-25" b="1">
                <a:latin typeface="Arial"/>
                <a:cs typeface="Arial"/>
              </a:rPr>
              <a:t>of </a:t>
            </a:r>
            <a:r>
              <a:rPr dirty="0" sz="2900" spc="-70" b="1">
                <a:latin typeface="Arial"/>
                <a:cs typeface="Arial"/>
              </a:rPr>
              <a:t>peoples </a:t>
            </a:r>
            <a:r>
              <a:rPr dirty="0" sz="2900" spc="-90" b="1">
                <a:latin typeface="Arial"/>
                <a:cs typeface="Arial"/>
              </a:rPr>
              <a:t>who </a:t>
            </a:r>
            <a:r>
              <a:rPr dirty="0" sz="2900" spc="-75" b="1">
                <a:latin typeface="Arial"/>
                <a:cs typeface="Arial"/>
              </a:rPr>
              <a:t>booked </a:t>
            </a:r>
            <a:r>
              <a:rPr dirty="0" sz="2900" spc="10" b="1">
                <a:latin typeface="Arial"/>
                <a:cs typeface="Arial"/>
              </a:rPr>
              <a:t>for </a:t>
            </a:r>
            <a:r>
              <a:rPr dirty="0" sz="2900" spc="5" b="1">
                <a:latin typeface="Arial"/>
                <a:cs typeface="Arial"/>
              </a:rPr>
              <a:t>a</a:t>
            </a:r>
            <a:r>
              <a:rPr dirty="0" sz="2900" spc="-5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movie </a:t>
            </a:r>
            <a:r>
              <a:rPr dirty="0" sz="2900" spc="-90" b="1">
                <a:latin typeface="Arial"/>
                <a:cs typeface="Arial"/>
              </a:rPr>
              <a:t>whose </a:t>
            </a:r>
            <a:r>
              <a:rPr dirty="0" sz="2900" spc="-10" b="1">
                <a:latin typeface="Arial"/>
                <a:cs typeface="Arial"/>
              </a:rPr>
              <a:t>price </a:t>
            </a:r>
            <a:r>
              <a:rPr dirty="0" sz="2900" spc="-90" b="1">
                <a:latin typeface="Arial"/>
                <a:cs typeface="Arial"/>
              </a:rPr>
              <a:t>is </a:t>
            </a:r>
            <a:r>
              <a:rPr dirty="0" sz="2900" spc="30" b="1">
                <a:latin typeface="Arial"/>
                <a:cs typeface="Arial"/>
              </a:rPr>
              <a:t>greater  </a:t>
            </a:r>
            <a:r>
              <a:rPr dirty="0" sz="2900" spc="10" b="1">
                <a:latin typeface="Arial"/>
                <a:cs typeface="Arial"/>
              </a:rPr>
              <a:t>than</a:t>
            </a:r>
            <a:r>
              <a:rPr dirty="0" sz="2900" spc="-90" b="1">
                <a:latin typeface="Arial"/>
                <a:cs typeface="Arial"/>
              </a:rPr>
              <a:t> </a:t>
            </a:r>
            <a:r>
              <a:rPr dirty="0" sz="2900" spc="65" b="1">
                <a:latin typeface="Arial"/>
                <a:cs typeface="Arial"/>
              </a:rPr>
              <a:t>750.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20304" y="12"/>
            <a:ext cx="1868170" cy="1868170"/>
          </a:xfrm>
          <a:custGeom>
            <a:avLst/>
            <a:gdLst/>
            <a:ahLst/>
            <a:cxnLst/>
            <a:rect l="l" t="t" r="r" b="b"/>
            <a:pathLst>
              <a:path w="1868169" h="1868170">
                <a:moveTo>
                  <a:pt x="1867694" y="1867685"/>
                </a:moveTo>
                <a:lnTo>
                  <a:pt x="0" y="0"/>
                </a:lnTo>
                <a:lnTo>
                  <a:pt x="1867694" y="0"/>
                </a:lnTo>
                <a:lnTo>
                  <a:pt x="1867694" y="1867685"/>
                </a:lnTo>
                <a:close/>
              </a:path>
            </a:pathLst>
          </a:custGeom>
          <a:solidFill>
            <a:srgbClr val="FFC7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581381" y="12"/>
            <a:ext cx="1706880" cy="1706880"/>
          </a:xfrm>
          <a:custGeom>
            <a:avLst/>
            <a:gdLst/>
            <a:ahLst/>
            <a:cxnLst/>
            <a:rect l="l" t="t" r="r" b="b"/>
            <a:pathLst>
              <a:path w="1706880" h="1706880">
                <a:moveTo>
                  <a:pt x="1706617" y="1706617"/>
                </a:moveTo>
                <a:lnTo>
                  <a:pt x="0" y="0"/>
                </a:lnTo>
              </a:path>
            </a:pathLst>
          </a:custGeom>
          <a:ln w="9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7401" y="2157986"/>
            <a:ext cx="6282055" cy="8769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550" spc="340"/>
              <a:t>TEAM </a:t>
            </a:r>
            <a:r>
              <a:rPr dirty="0" sz="5550" spc="-85"/>
              <a:t>MEMBERS</a:t>
            </a:r>
            <a:r>
              <a:rPr dirty="0" sz="5550" spc="-1495"/>
              <a:t> </a:t>
            </a:r>
            <a:r>
              <a:rPr dirty="0" sz="5550" spc="-105"/>
              <a:t>-</a:t>
            </a:r>
            <a:endParaRPr sz="5550"/>
          </a:p>
        </p:txBody>
      </p:sp>
      <p:sp>
        <p:nvSpPr>
          <p:cNvPr id="3" name="object 3"/>
          <p:cNvSpPr/>
          <p:nvPr/>
        </p:nvSpPr>
        <p:spPr>
          <a:xfrm>
            <a:off x="13655375" y="6809658"/>
            <a:ext cx="4632624" cy="3477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924690" cy="454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31407" y="4381666"/>
            <a:ext cx="4625975" cy="33597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r" marL="12700" marR="5080" indent="1615440">
              <a:lnSpc>
                <a:spcPct val="147100"/>
              </a:lnSpc>
              <a:spcBef>
                <a:spcPts val="225"/>
              </a:spcBef>
            </a:pPr>
            <a:r>
              <a:rPr dirty="0" sz="3700" spc="-70">
                <a:latin typeface="Verdana"/>
                <a:cs typeface="Verdana"/>
              </a:rPr>
              <a:t>Aman</a:t>
            </a:r>
            <a:r>
              <a:rPr dirty="0" sz="3700" spc="-465">
                <a:latin typeface="Verdana"/>
                <a:cs typeface="Verdana"/>
              </a:rPr>
              <a:t> </a:t>
            </a:r>
            <a:r>
              <a:rPr dirty="0" sz="3700" spc="-135">
                <a:latin typeface="Verdana"/>
                <a:cs typeface="Verdana"/>
              </a:rPr>
              <a:t>Kumar </a:t>
            </a:r>
            <a:r>
              <a:rPr dirty="0" sz="3700" spc="90">
                <a:latin typeface="Verdana"/>
                <a:cs typeface="Verdana"/>
              </a:rPr>
              <a:t> </a:t>
            </a:r>
            <a:r>
              <a:rPr dirty="0" sz="3700" spc="-10">
                <a:latin typeface="Verdana"/>
                <a:cs typeface="Verdana"/>
              </a:rPr>
              <a:t>Ansh</a:t>
            </a:r>
            <a:r>
              <a:rPr dirty="0" sz="3700" spc="-445">
                <a:latin typeface="Verdana"/>
                <a:cs typeface="Verdana"/>
              </a:rPr>
              <a:t> </a:t>
            </a:r>
            <a:r>
              <a:rPr dirty="0" sz="3700" spc="-114">
                <a:latin typeface="Verdana"/>
                <a:cs typeface="Verdana"/>
              </a:rPr>
              <a:t>Rusia </a:t>
            </a:r>
            <a:r>
              <a:rPr dirty="0" sz="3700" spc="-10">
                <a:latin typeface="Verdana"/>
                <a:cs typeface="Verdana"/>
              </a:rPr>
              <a:t> </a:t>
            </a:r>
            <a:r>
              <a:rPr dirty="0" sz="3700" spc="-120">
                <a:latin typeface="Verdana"/>
                <a:cs typeface="Verdana"/>
              </a:rPr>
              <a:t>Shubhajeet</a:t>
            </a:r>
            <a:r>
              <a:rPr dirty="0" sz="3700" spc="-420">
                <a:latin typeface="Verdana"/>
                <a:cs typeface="Verdana"/>
              </a:rPr>
              <a:t> </a:t>
            </a:r>
            <a:r>
              <a:rPr dirty="0" sz="3700" spc="-20">
                <a:latin typeface="Verdana"/>
                <a:cs typeface="Verdana"/>
              </a:rPr>
              <a:t>Pradhan </a:t>
            </a:r>
            <a:r>
              <a:rPr dirty="0" sz="3700" spc="-60">
                <a:latin typeface="Verdana"/>
                <a:cs typeface="Verdana"/>
              </a:rPr>
              <a:t> </a:t>
            </a:r>
            <a:r>
              <a:rPr dirty="0" sz="3700" spc="45">
                <a:latin typeface="Verdana"/>
                <a:cs typeface="Verdana"/>
              </a:rPr>
              <a:t>Varun </a:t>
            </a:r>
            <a:r>
              <a:rPr dirty="0" sz="3700" spc="-135">
                <a:latin typeface="Verdana"/>
                <a:cs typeface="Verdana"/>
              </a:rPr>
              <a:t>Kumar</a:t>
            </a:r>
            <a:r>
              <a:rPr dirty="0" sz="3700" spc="-835">
                <a:latin typeface="Verdana"/>
                <a:cs typeface="Verdana"/>
              </a:rPr>
              <a:t> </a:t>
            </a:r>
            <a:r>
              <a:rPr dirty="0" sz="3700" spc="40">
                <a:latin typeface="Verdana"/>
                <a:cs typeface="Verdana"/>
              </a:rPr>
              <a:t>Tiwari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20018" y="4381666"/>
            <a:ext cx="3082290" cy="3359785"/>
          </a:xfrm>
          <a:prstGeom prst="rect">
            <a:avLst/>
          </a:prstGeom>
        </p:spPr>
        <p:txBody>
          <a:bodyPr wrap="square" lIns="0" tIns="29464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2320"/>
              </a:spcBef>
            </a:pPr>
            <a:r>
              <a:rPr dirty="0" sz="3700" spc="-100">
                <a:latin typeface="Verdana"/>
                <a:cs typeface="Verdana"/>
              </a:rPr>
              <a:t>2020IMT-007</a:t>
            </a:r>
            <a:endParaRPr sz="37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2220"/>
              </a:spcBef>
            </a:pPr>
            <a:r>
              <a:rPr dirty="0" sz="3700" spc="-155">
                <a:latin typeface="Verdana"/>
                <a:cs typeface="Verdana"/>
              </a:rPr>
              <a:t>2020IMT-012</a:t>
            </a:r>
            <a:endParaRPr sz="3700">
              <a:latin typeface="Verdana"/>
              <a:cs typeface="Verdana"/>
            </a:endParaRPr>
          </a:p>
          <a:p>
            <a:pPr marL="36195">
              <a:lnSpc>
                <a:spcPct val="100000"/>
              </a:lnSpc>
              <a:spcBef>
                <a:spcPts val="2035"/>
              </a:spcBef>
            </a:pPr>
            <a:r>
              <a:rPr dirty="0" sz="3700" spc="-120">
                <a:latin typeface="Verdana"/>
                <a:cs typeface="Verdana"/>
              </a:rPr>
              <a:t>2020IMT-097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dirty="0" sz="3700" spc="-220">
                <a:latin typeface="Verdana"/>
                <a:cs typeface="Verdana"/>
              </a:rPr>
              <a:t>2020IMT-112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20553" y="2165948"/>
            <a:ext cx="7648589" cy="5048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14716" y="7282067"/>
            <a:ext cx="2257424" cy="1971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2519" y="1412893"/>
            <a:ext cx="1321371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5" b="1">
                <a:latin typeface="Arial"/>
                <a:cs typeface="Arial"/>
              </a:rPr>
              <a:t>3.</a:t>
            </a:r>
            <a:r>
              <a:rPr dirty="0" sz="2900" spc="-85" b="1">
                <a:latin typeface="Arial"/>
                <a:cs typeface="Arial"/>
              </a:rPr>
              <a:t> </a:t>
            </a:r>
            <a:r>
              <a:rPr dirty="0" sz="2900" spc="-105" b="1">
                <a:latin typeface="Arial"/>
                <a:cs typeface="Arial"/>
              </a:rPr>
              <a:t>Show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5" b="1">
                <a:latin typeface="Arial"/>
                <a:cs typeface="Arial"/>
              </a:rPr>
              <a:t>the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35" b="1">
                <a:latin typeface="Arial"/>
                <a:cs typeface="Arial"/>
              </a:rPr>
              <a:t>age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25" b="1">
                <a:latin typeface="Arial"/>
                <a:cs typeface="Arial"/>
              </a:rPr>
              <a:t>of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20" b="1">
                <a:latin typeface="Arial"/>
                <a:cs typeface="Arial"/>
              </a:rPr>
              <a:t>all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45" b="1">
                <a:latin typeface="Arial"/>
                <a:cs typeface="Arial"/>
              </a:rPr>
              <a:t>customers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90" b="1">
                <a:latin typeface="Arial"/>
                <a:cs typeface="Arial"/>
              </a:rPr>
              <a:t>who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0" b="1">
                <a:latin typeface="Arial"/>
                <a:cs typeface="Arial"/>
              </a:rPr>
              <a:t>are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25" b="1">
                <a:latin typeface="Arial"/>
                <a:cs typeface="Arial"/>
              </a:rPr>
              <a:t>watching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5" b="1">
                <a:latin typeface="Arial"/>
                <a:cs typeface="Arial"/>
              </a:rPr>
              <a:t>the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movie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40" b="1">
                <a:latin typeface="Arial"/>
                <a:cs typeface="Arial"/>
              </a:rPr>
              <a:t>"The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Eternals".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8" name="object 8"/>
            <p:cNvSpPr/>
            <p:nvPr/>
          </p:nvSpPr>
          <p:spPr>
            <a:xfrm>
              <a:off x="16420304" y="12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81382" y="12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18522" y="2165939"/>
            <a:ext cx="8020049" cy="5095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48992" y="7364409"/>
            <a:ext cx="2657474" cy="2314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21380" y="1362378"/>
            <a:ext cx="1014158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80" b="1">
                <a:latin typeface="Arial"/>
                <a:cs typeface="Arial"/>
              </a:rPr>
              <a:t>4. </a:t>
            </a:r>
            <a:r>
              <a:rPr dirty="0" sz="2900" spc="-105" b="1">
                <a:latin typeface="Arial"/>
                <a:cs typeface="Arial"/>
              </a:rPr>
              <a:t>Show </a:t>
            </a:r>
            <a:r>
              <a:rPr dirty="0" sz="2900" spc="-5" b="1">
                <a:latin typeface="Arial"/>
                <a:cs typeface="Arial"/>
              </a:rPr>
              <a:t>seat </a:t>
            </a:r>
            <a:r>
              <a:rPr dirty="0" sz="2900" spc="-50" b="1">
                <a:latin typeface="Arial"/>
                <a:cs typeface="Arial"/>
              </a:rPr>
              <a:t>id </a:t>
            </a:r>
            <a:r>
              <a:rPr dirty="0" sz="2900" spc="-25" b="1">
                <a:latin typeface="Arial"/>
                <a:cs typeface="Arial"/>
              </a:rPr>
              <a:t>of customer </a:t>
            </a:r>
            <a:r>
              <a:rPr dirty="0" sz="2900" spc="-90" b="1">
                <a:latin typeface="Arial"/>
                <a:cs typeface="Arial"/>
              </a:rPr>
              <a:t>whose </a:t>
            </a:r>
            <a:r>
              <a:rPr dirty="0" sz="2900" spc="-25" b="1">
                <a:latin typeface="Arial"/>
                <a:cs typeface="Arial"/>
              </a:rPr>
              <a:t>name </a:t>
            </a:r>
            <a:r>
              <a:rPr dirty="0" sz="2900" spc="-90" b="1">
                <a:latin typeface="Arial"/>
                <a:cs typeface="Arial"/>
              </a:rPr>
              <a:t>is </a:t>
            </a:r>
            <a:r>
              <a:rPr dirty="0" sz="2900" spc="-50" b="1">
                <a:latin typeface="Arial"/>
                <a:cs typeface="Arial"/>
              </a:rPr>
              <a:t>"ANSH</a:t>
            </a:r>
            <a:r>
              <a:rPr dirty="0" sz="2900" spc="-505" b="1">
                <a:latin typeface="Arial"/>
                <a:cs typeface="Arial"/>
              </a:rPr>
              <a:t> </a:t>
            </a:r>
            <a:r>
              <a:rPr dirty="0" sz="2900" spc="-55" b="1">
                <a:latin typeface="Arial"/>
                <a:cs typeface="Arial"/>
              </a:rPr>
              <a:t>RUSIA".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20303" y="0"/>
            <a:ext cx="1872614" cy="1872614"/>
            <a:chOff x="16420303" y="0"/>
            <a:chExt cx="1872614" cy="1872614"/>
          </a:xfrm>
        </p:grpSpPr>
        <p:sp>
          <p:nvSpPr>
            <p:cNvPr id="8" name="object 8"/>
            <p:cNvSpPr/>
            <p:nvPr/>
          </p:nvSpPr>
          <p:spPr>
            <a:xfrm>
              <a:off x="16420303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7" y="1867685"/>
                  </a:moveTo>
                  <a:lnTo>
                    <a:pt x="0" y="0"/>
                  </a:lnTo>
                  <a:lnTo>
                    <a:pt x="1867697" y="0"/>
                  </a:lnTo>
                  <a:lnTo>
                    <a:pt x="1867697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8138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0" y="1706620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52807" y="2852013"/>
            <a:ext cx="13782659" cy="18668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8251" y="6459260"/>
            <a:ext cx="14735159" cy="2209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21380" y="1362378"/>
            <a:ext cx="1149350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0" b="1">
                <a:latin typeface="Arial"/>
                <a:cs typeface="Arial"/>
              </a:rPr>
              <a:t>5. </a:t>
            </a:r>
            <a:r>
              <a:rPr dirty="0" sz="2900" spc="-105" b="1">
                <a:latin typeface="Arial"/>
                <a:cs typeface="Arial"/>
              </a:rPr>
              <a:t>Show </a:t>
            </a:r>
            <a:r>
              <a:rPr dirty="0" sz="2900" spc="20" b="1">
                <a:latin typeface="Arial"/>
                <a:cs typeface="Arial"/>
              </a:rPr>
              <a:t>all </a:t>
            </a:r>
            <a:r>
              <a:rPr dirty="0" sz="2900" spc="35" b="1">
                <a:latin typeface="Arial"/>
                <a:cs typeface="Arial"/>
              </a:rPr>
              <a:t>the </a:t>
            </a:r>
            <a:r>
              <a:rPr dirty="0" sz="2900" spc="-65" b="1">
                <a:latin typeface="Arial"/>
                <a:cs typeface="Arial"/>
              </a:rPr>
              <a:t>Customers </a:t>
            </a:r>
            <a:r>
              <a:rPr dirty="0" sz="2900" spc="-90" b="1">
                <a:latin typeface="Arial"/>
                <a:cs typeface="Arial"/>
              </a:rPr>
              <a:t>who is </a:t>
            </a:r>
            <a:r>
              <a:rPr dirty="0" sz="2900" spc="-25" b="1">
                <a:latin typeface="Arial"/>
                <a:cs typeface="Arial"/>
              </a:rPr>
              <a:t>watching </a:t>
            </a:r>
            <a:r>
              <a:rPr dirty="0" sz="2900" spc="-5" b="1">
                <a:latin typeface="Arial"/>
                <a:cs typeface="Arial"/>
              </a:rPr>
              <a:t>"Iron-Man </a:t>
            </a:r>
            <a:r>
              <a:rPr dirty="0" sz="2900" spc="40" b="1">
                <a:latin typeface="Arial"/>
                <a:cs typeface="Arial"/>
              </a:rPr>
              <a:t>2"</a:t>
            </a:r>
            <a:r>
              <a:rPr dirty="0" sz="2900" spc="-5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in </a:t>
            </a:r>
            <a:r>
              <a:rPr dirty="0" sz="2900" spc="-65" b="1">
                <a:latin typeface="Arial"/>
                <a:cs typeface="Arial"/>
              </a:rPr>
              <a:t>"ENT </a:t>
            </a:r>
            <a:r>
              <a:rPr dirty="0" sz="2900" spc="20" b="1">
                <a:latin typeface="Arial"/>
                <a:cs typeface="Arial"/>
              </a:rPr>
              <a:t>3"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20301" y="0"/>
            <a:ext cx="1872614" cy="1872614"/>
            <a:chOff x="16420301" y="0"/>
            <a:chExt cx="1872614" cy="1872614"/>
          </a:xfrm>
        </p:grpSpPr>
        <p:sp>
          <p:nvSpPr>
            <p:cNvPr id="8" name="object 8"/>
            <p:cNvSpPr/>
            <p:nvPr/>
          </p:nvSpPr>
          <p:spPr>
            <a:xfrm>
              <a:off x="16420301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7" y="1867687"/>
                  </a:moveTo>
                  <a:lnTo>
                    <a:pt x="0" y="0"/>
                  </a:lnTo>
                  <a:lnTo>
                    <a:pt x="1867697" y="0"/>
                  </a:lnTo>
                  <a:lnTo>
                    <a:pt x="1867697" y="1867687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81379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9" y="1706619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8580" y="1"/>
            <a:ext cx="137746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RA</a:t>
            </a:r>
            <a:r>
              <a:rPr dirty="0" spc="-944"/>
              <a:t> </a:t>
            </a:r>
            <a:r>
              <a:rPr dirty="0" spc="-160"/>
              <a:t>Expression-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53" y="0"/>
            <a:ext cx="18255615" cy="10258425"/>
            <a:chOff x="37653" y="0"/>
            <a:chExt cx="18255615" cy="10258425"/>
          </a:xfrm>
        </p:grpSpPr>
        <p:sp>
          <p:nvSpPr>
            <p:cNvPr id="5" name="object 5"/>
            <p:cNvSpPr/>
            <p:nvPr/>
          </p:nvSpPr>
          <p:spPr>
            <a:xfrm>
              <a:off x="37653" y="5944087"/>
              <a:ext cx="3837300" cy="43089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640281" y="1"/>
              <a:ext cx="6647718" cy="4238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20300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8" y="1867687"/>
                  </a:moveTo>
                  <a:lnTo>
                    <a:pt x="0" y="0"/>
                  </a:lnTo>
                  <a:lnTo>
                    <a:pt x="1867698" y="0"/>
                  </a:lnTo>
                  <a:lnTo>
                    <a:pt x="1867698" y="1867687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76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1" y="1706621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6085" y="2802504"/>
            <a:ext cx="13801739" cy="1343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1458" y="5951875"/>
            <a:ext cx="9972690" cy="25336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16578" y="3658697"/>
            <a:ext cx="5838809" cy="5153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380" y="1362375"/>
            <a:ext cx="13348969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270" b="1">
                <a:latin typeface="Arial"/>
                <a:cs typeface="Arial"/>
              </a:rPr>
              <a:t>1. </a:t>
            </a:r>
            <a:r>
              <a:rPr dirty="0" sz="2900" spc="-105" b="1">
                <a:latin typeface="Arial"/>
                <a:cs typeface="Arial"/>
              </a:rPr>
              <a:t>Show </a:t>
            </a:r>
            <a:r>
              <a:rPr dirty="0" sz="2900" spc="20" b="1">
                <a:latin typeface="Arial"/>
                <a:cs typeface="Arial"/>
              </a:rPr>
              <a:t>all </a:t>
            </a:r>
            <a:r>
              <a:rPr dirty="0" sz="2900" spc="35" b="1">
                <a:latin typeface="Arial"/>
                <a:cs typeface="Arial"/>
              </a:rPr>
              <a:t>the </a:t>
            </a:r>
            <a:r>
              <a:rPr dirty="0" sz="2900" spc="-15" b="1">
                <a:latin typeface="Arial"/>
                <a:cs typeface="Arial"/>
              </a:rPr>
              <a:t>details </a:t>
            </a:r>
            <a:r>
              <a:rPr dirty="0" sz="2900" spc="-25" b="1">
                <a:latin typeface="Arial"/>
                <a:cs typeface="Arial"/>
              </a:rPr>
              <a:t>of </a:t>
            </a:r>
            <a:r>
              <a:rPr dirty="0" sz="2900" spc="-50" b="1">
                <a:latin typeface="Arial"/>
                <a:cs typeface="Arial"/>
              </a:rPr>
              <a:t>people </a:t>
            </a:r>
            <a:r>
              <a:rPr dirty="0" sz="2900" spc="-90" b="1">
                <a:latin typeface="Arial"/>
                <a:cs typeface="Arial"/>
              </a:rPr>
              <a:t>who </a:t>
            </a:r>
            <a:r>
              <a:rPr dirty="0" sz="2900" spc="-75" b="1">
                <a:latin typeface="Arial"/>
                <a:cs typeface="Arial"/>
              </a:rPr>
              <a:t>booked </a:t>
            </a:r>
            <a:r>
              <a:rPr dirty="0" sz="2900" spc="-30" b="1">
                <a:latin typeface="Arial"/>
                <a:cs typeface="Arial"/>
              </a:rPr>
              <a:t>movie </a:t>
            </a:r>
            <a:r>
              <a:rPr dirty="0" sz="2900" spc="10" b="1">
                <a:latin typeface="Arial"/>
                <a:cs typeface="Arial"/>
              </a:rPr>
              <a:t>for </a:t>
            </a:r>
            <a:r>
              <a:rPr dirty="0" sz="2900" spc="-30" b="1">
                <a:latin typeface="Arial"/>
                <a:cs typeface="Arial"/>
              </a:rPr>
              <a:t>only </a:t>
            </a:r>
            <a:r>
              <a:rPr dirty="0" sz="2900" spc="-5" b="1">
                <a:latin typeface="Arial"/>
                <a:cs typeface="Arial"/>
              </a:rPr>
              <a:t>"Executive</a:t>
            </a:r>
            <a:r>
              <a:rPr dirty="0" sz="2900" spc="-415" b="1">
                <a:latin typeface="Arial"/>
                <a:cs typeface="Arial"/>
              </a:rPr>
              <a:t> </a:t>
            </a:r>
            <a:r>
              <a:rPr dirty="0" sz="2900" spc="-114" b="1">
                <a:latin typeface="Arial"/>
                <a:cs typeface="Arial"/>
              </a:rPr>
              <a:t>Class".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20301" y="0"/>
            <a:ext cx="1872614" cy="1872614"/>
            <a:chOff x="16420301" y="0"/>
            <a:chExt cx="1872614" cy="1872614"/>
          </a:xfrm>
        </p:grpSpPr>
        <p:sp>
          <p:nvSpPr>
            <p:cNvPr id="9" name="object 9"/>
            <p:cNvSpPr/>
            <p:nvPr/>
          </p:nvSpPr>
          <p:spPr>
            <a:xfrm>
              <a:off x="16420301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7" y="1867688"/>
                  </a:moveTo>
                  <a:lnTo>
                    <a:pt x="0" y="0"/>
                  </a:lnTo>
                  <a:lnTo>
                    <a:pt x="1867697" y="0"/>
                  </a:lnTo>
                  <a:lnTo>
                    <a:pt x="1867697" y="1867688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81379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0" y="1706620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53939" y="2797636"/>
            <a:ext cx="16434053" cy="1390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429423" y="4649016"/>
            <a:ext cx="16388715" cy="4003040"/>
            <a:chOff x="1429423" y="4649016"/>
            <a:chExt cx="16388715" cy="4003040"/>
          </a:xfrm>
        </p:grpSpPr>
        <p:sp>
          <p:nvSpPr>
            <p:cNvPr id="6" name="object 6"/>
            <p:cNvSpPr/>
            <p:nvPr/>
          </p:nvSpPr>
          <p:spPr>
            <a:xfrm>
              <a:off x="10770085" y="4649016"/>
              <a:ext cx="7047723" cy="40025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9423" y="4939344"/>
              <a:ext cx="10725149" cy="29051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21380" y="1089890"/>
            <a:ext cx="13820775" cy="977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91440">
              <a:lnSpc>
                <a:spcPct val="107800"/>
              </a:lnSpc>
              <a:spcBef>
                <a:spcPts val="95"/>
              </a:spcBef>
            </a:pPr>
            <a:r>
              <a:rPr dirty="0" sz="2900" spc="25" b="1">
                <a:latin typeface="Arial"/>
                <a:cs typeface="Arial"/>
              </a:rPr>
              <a:t>2.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105" b="1">
                <a:latin typeface="Arial"/>
                <a:cs typeface="Arial"/>
              </a:rPr>
              <a:t>Show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20" b="1">
                <a:latin typeface="Arial"/>
                <a:cs typeface="Arial"/>
              </a:rPr>
              <a:t>all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5" b="1">
                <a:latin typeface="Arial"/>
                <a:cs typeface="Arial"/>
              </a:rPr>
              <a:t>the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15" b="1">
                <a:latin typeface="Arial"/>
                <a:cs typeface="Arial"/>
              </a:rPr>
              <a:t>details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25" b="1">
                <a:latin typeface="Arial"/>
                <a:cs typeface="Arial"/>
              </a:rPr>
              <a:t>of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70" b="1">
                <a:latin typeface="Arial"/>
                <a:cs typeface="Arial"/>
              </a:rPr>
              <a:t>peoples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90" b="1">
                <a:latin typeface="Arial"/>
                <a:cs typeface="Arial"/>
              </a:rPr>
              <a:t>who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75" b="1">
                <a:latin typeface="Arial"/>
                <a:cs typeface="Arial"/>
              </a:rPr>
              <a:t>booked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10" b="1">
                <a:latin typeface="Arial"/>
                <a:cs typeface="Arial"/>
              </a:rPr>
              <a:t>for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5" b="1">
                <a:latin typeface="Arial"/>
                <a:cs typeface="Arial"/>
              </a:rPr>
              <a:t>a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movie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90" b="1">
                <a:latin typeface="Arial"/>
                <a:cs typeface="Arial"/>
              </a:rPr>
              <a:t>whose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10" b="1">
                <a:latin typeface="Arial"/>
                <a:cs typeface="Arial"/>
              </a:rPr>
              <a:t>price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-90" b="1">
                <a:latin typeface="Arial"/>
                <a:cs typeface="Arial"/>
              </a:rPr>
              <a:t>is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0" b="1">
                <a:latin typeface="Arial"/>
                <a:cs typeface="Arial"/>
              </a:rPr>
              <a:t>greater  </a:t>
            </a:r>
            <a:r>
              <a:rPr dirty="0" sz="2900" spc="10" b="1">
                <a:latin typeface="Arial"/>
                <a:cs typeface="Arial"/>
              </a:rPr>
              <a:t>than</a:t>
            </a:r>
            <a:r>
              <a:rPr dirty="0" sz="2900" spc="-90" b="1">
                <a:latin typeface="Arial"/>
                <a:cs typeface="Arial"/>
              </a:rPr>
              <a:t> </a:t>
            </a:r>
            <a:r>
              <a:rPr dirty="0" sz="2900" spc="65" b="1">
                <a:latin typeface="Arial"/>
                <a:cs typeface="Arial"/>
              </a:rPr>
              <a:t>750.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20301" y="3"/>
            <a:ext cx="1868170" cy="1868170"/>
          </a:xfrm>
          <a:custGeom>
            <a:avLst/>
            <a:gdLst/>
            <a:ahLst/>
            <a:cxnLst/>
            <a:rect l="l" t="t" r="r" b="b"/>
            <a:pathLst>
              <a:path w="1868169" h="1868170">
                <a:moveTo>
                  <a:pt x="1867697" y="1867688"/>
                </a:moveTo>
                <a:lnTo>
                  <a:pt x="0" y="0"/>
                </a:lnTo>
                <a:lnTo>
                  <a:pt x="1867697" y="0"/>
                </a:lnTo>
                <a:lnTo>
                  <a:pt x="1867697" y="1867688"/>
                </a:lnTo>
                <a:close/>
              </a:path>
            </a:pathLst>
          </a:custGeom>
          <a:solidFill>
            <a:srgbClr val="FFC7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81378" y="3"/>
            <a:ext cx="1706880" cy="1706880"/>
          </a:xfrm>
          <a:custGeom>
            <a:avLst/>
            <a:gdLst/>
            <a:ahLst/>
            <a:cxnLst/>
            <a:rect l="l" t="t" r="r" b="b"/>
            <a:pathLst>
              <a:path w="1706880" h="1706880">
                <a:moveTo>
                  <a:pt x="1706620" y="1706620"/>
                </a:moveTo>
                <a:lnTo>
                  <a:pt x="0" y="0"/>
                </a:lnTo>
              </a:path>
            </a:pathLst>
          </a:custGeom>
          <a:ln w="9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9940" y="2489840"/>
            <a:ext cx="14973299" cy="16859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4080" y="4479096"/>
            <a:ext cx="4371959" cy="209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27215" y="3975536"/>
            <a:ext cx="6772259" cy="5791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380" y="1362381"/>
            <a:ext cx="1330579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8845" algn="l"/>
              </a:tabLst>
            </a:pPr>
            <a:r>
              <a:rPr dirty="0" sz="2900" spc="5" b="1">
                <a:latin typeface="Arial"/>
                <a:cs typeface="Arial"/>
              </a:rPr>
              <a:t>3.</a:t>
            </a:r>
            <a:r>
              <a:rPr dirty="0" sz="2900" spc="-85" b="1">
                <a:latin typeface="Arial"/>
                <a:cs typeface="Arial"/>
              </a:rPr>
              <a:t> </a:t>
            </a:r>
            <a:r>
              <a:rPr dirty="0" sz="2900" spc="-105" b="1">
                <a:latin typeface="Arial"/>
                <a:cs typeface="Arial"/>
              </a:rPr>
              <a:t>Show</a:t>
            </a:r>
            <a:r>
              <a:rPr dirty="0" sz="2900" spc="-80" b="1">
                <a:latin typeface="Arial"/>
                <a:cs typeface="Arial"/>
              </a:rPr>
              <a:t> </a:t>
            </a:r>
            <a:r>
              <a:rPr dirty="0" sz="2900" spc="35" b="1">
                <a:latin typeface="Arial"/>
                <a:cs typeface="Arial"/>
              </a:rPr>
              <a:t>the	</a:t>
            </a:r>
            <a:r>
              <a:rPr dirty="0" sz="2900" spc="-35" b="1">
                <a:latin typeface="Arial"/>
                <a:cs typeface="Arial"/>
              </a:rPr>
              <a:t>age </a:t>
            </a:r>
            <a:r>
              <a:rPr dirty="0" sz="2900" spc="-25" b="1">
                <a:latin typeface="Arial"/>
                <a:cs typeface="Arial"/>
              </a:rPr>
              <a:t>of </a:t>
            </a:r>
            <a:r>
              <a:rPr dirty="0" sz="2900" spc="20" b="1">
                <a:latin typeface="Arial"/>
                <a:cs typeface="Arial"/>
              </a:rPr>
              <a:t>all </a:t>
            </a:r>
            <a:r>
              <a:rPr dirty="0" sz="2900" spc="-45" b="1">
                <a:latin typeface="Arial"/>
                <a:cs typeface="Arial"/>
              </a:rPr>
              <a:t>customers </a:t>
            </a:r>
            <a:r>
              <a:rPr dirty="0" sz="2900" spc="-90" b="1">
                <a:latin typeface="Arial"/>
                <a:cs typeface="Arial"/>
              </a:rPr>
              <a:t>who </a:t>
            </a:r>
            <a:r>
              <a:rPr dirty="0" sz="2900" spc="30" b="1">
                <a:latin typeface="Arial"/>
                <a:cs typeface="Arial"/>
              </a:rPr>
              <a:t>are </a:t>
            </a:r>
            <a:r>
              <a:rPr dirty="0" sz="2900" spc="-25" b="1">
                <a:latin typeface="Arial"/>
                <a:cs typeface="Arial"/>
              </a:rPr>
              <a:t>watching </a:t>
            </a:r>
            <a:r>
              <a:rPr dirty="0" sz="2900" spc="35" b="1">
                <a:latin typeface="Arial"/>
                <a:cs typeface="Arial"/>
              </a:rPr>
              <a:t>the</a:t>
            </a:r>
            <a:r>
              <a:rPr dirty="0" sz="2900" spc="-565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movie </a:t>
            </a:r>
            <a:r>
              <a:rPr dirty="0" sz="2900" spc="-40" b="1">
                <a:latin typeface="Arial"/>
                <a:cs typeface="Arial"/>
              </a:rPr>
              <a:t>"The </a:t>
            </a:r>
            <a:r>
              <a:rPr dirty="0" sz="2900" spc="-30" b="1">
                <a:latin typeface="Arial"/>
                <a:cs typeface="Arial"/>
              </a:rPr>
              <a:t>Eternals".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9" name="object 9"/>
            <p:cNvSpPr/>
            <p:nvPr/>
          </p:nvSpPr>
          <p:spPr>
            <a:xfrm>
              <a:off x="16420304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81382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6410297" cy="433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03559" y="8666286"/>
            <a:ext cx="2184440" cy="162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17853" y="2648620"/>
            <a:ext cx="14439899" cy="1181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90303" y="5143499"/>
            <a:ext cx="3065060" cy="2181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87999" y="3447318"/>
            <a:ext cx="7229459" cy="6315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380" y="1362381"/>
            <a:ext cx="1014158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80" b="1">
                <a:latin typeface="Arial"/>
                <a:cs typeface="Arial"/>
              </a:rPr>
              <a:t>4. </a:t>
            </a:r>
            <a:r>
              <a:rPr dirty="0" sz="2900" spc="-105" b="1">
                <a:latin typeface="Arial"/>
                <a:cs typeface="Arial"/>
              </a:rPr>
              <a:t>Show </a:t>
            </a:r>
            <a:r>
              <a:rPr dirty="0" sz="2900" spc="-5" b="1">
                <a:latin typeface="Arial"/>
                <a:cs typeface="Arial"/>
              </a:rPr>
              <a:t>seat </a:t>
            </a:r>
            <a:r>
              <a:rPr dirty="0" sz="2900" spc="-50" b="1">
                <a:latin typeface="Arial"/>
                <a:cs typeface="Arial"/>
              </a:rPr>
              <a:t>id </a:t>
            </a:r>
            <a:r>
              <a:rPr dirty="0" sz="2900" spc="-25" b="1">
                <a:latin typeface="Arial"/>
                <a:cs typeface="Arial"/>
              </a:rPr>
              <a:t>of customer </a:t>
            </a:r>
            <a:r>
              <a:rPr dirty="0" sz="2900" spc="-90" b="1">
                <a:latin typeface="Arial"/>
                <a:cs typeface="Arial"/>
              </a:rPr>
              <a:t>whose </a:t>
            </a:r>
            <a:r>
              <a:rPr dirty="0" sz="2900" spc="-25" b="1">
                <a:latin typeface="Arial"/>
                <a:cs typeface="Arial"/>
              </a:rPr>
              <a:t>name </a:t>
            </a:r>
            <a:r>
              <a:rPr dirty="0" sz="2900" spc="-90" b="1">
                <a:latin typeface="Arial"/>
                <a:cs typeface="Arial"/>
              </a:rPr>
              <a:t>is </a:t>
            </a:r>
            <a:r>
              <a:rPr dirty="0" sz="2900" spc="-50" b="1">
                <a:latin typeface="Arial"/>
                <a:cs typeface="Arial"/>
              </a:rPr>
              <a:t>"ANSH</a:t>
            </a:r>
            <a:r>
              <a:rPr dirty="0" sz="2900" spc="-505" b="1">
                <a:latin typeface="Arial"/>
                <a:cs typeface="Arial"/>
              </a:rPr>
              <a:t> </a:t>
            </a:r>
            <a:r>
              <a:rPr dirty="0" sz="2900" spc="-55" b="1">
                <a:latin typeface="Arial"/>
                <a:cs typeface="Arial"/>
              </a:rPr>
              <a:t>RUSIA".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9" name="object 9"/>
            <p:cNvSpPr/>
            <p:nvPr/>
          </p:nvSpPr>
          <p:spPr>
            <a:xfrm>
              <a:off x="16420304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81382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328275" y="2435632"/>
              <a:ext cx="14458949" cy="16763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6410297" cy="43317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24609" y="3407724"/>
              <a:ext cx="6038849" cy="5553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103559" y="8666286"/>
              <a:ext cx="2184440" cy="16207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5394" y="5143499"/>
              <a:ext cx="10220309" cy="22949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13356" y="1362381"/>
            <a:ext cx="1149350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0" b="1">
                <a:latin typeface="Arial"/>
                <a:cs typeface="Arial"/>
              </a:rPr>
              <a:t>5. </a:t>
            </a:r>
            <a:r>
              <a:rPr dirty="0" sz="2900" spc="-105" b="1">
                <a:latin typeface="Arial"/>
                <a:cs typeface="Arial"/>
              </a:rPr>
              <a:t>Show </a:t>
            </a:r>
            <a:r>
              <a:rPr dirty="0" sz="2900" spc="20" b="1">
                <a:latin typeface="Arial"/>
                <a:cs typeface="Arial"/>
              </a:rPr>
              <a:t>all </a:t>
            </a:r>
            <a:r>
              <a:rPr dirty="0" sz="2900" spc="35" b="1">
                <a:latin typeface="Arial"/>
                <a:cs typeface="Arial"/>
              </a:rPr>
              <a:t>the </a:t>
            </a:r>
            <a:r>
              <a:rPr dirty="0" sz="2900" spc="-65" b="1">
                <a:latin typeface="Arial"/>
                <a:cs typeface="Arial"/>
              </a:rPr>
              <a:t>Customers </a:t>
            </a:r>
            <a:r>
              <a:rPr dirty="0" sz="2900" spc="-90" b="1">
                <a:latin typeface="Arial"/>
                <a:cs typeface="Arial"/>
              </a:rPr>
              <a:t>who is </a:t>
            </a:r>
            <a:r>
              <a:rPr dirty="0" sz="2900" spc="-25" b="1">
                <a:latin typeface="Arial"/>
                <a:cs typeface="Arial"/>
              </a:rPr>
              <a:t>watching </a:t>
            </a:r>
            <a:r>
              <a:rPr dirty="0" sz="2900" spc="-5" b="1">
                <a:latin typeface="Arial"/>
                <a:cs typeface="Arial"/>
              </a:rPr>
              <a:t>"Iron-Man </a:t>
            </a:r>
            <a:r>
              <a:rPr dirty="0" sz="2900" spc="40" b="1">
                <a:latin typeface="Arial"/>
                <a:cs typeface="Arial"/>
              </a:rPr>
              <a:t>2"</a:t>
            </a:r>
            <a:r>
              <a:rPr dirty="0" sz="2900" spc="-580" b="1">
                <a:latin typeface="Arial"/>
                <a:cs typeface="Arial"/>
              </a:rPr>
              <a:t> </a:t>
            </a:r>
            <a:r>
              <a:rPr dirty="0" sz="2900" spc="-30" b="1">
                <a:latin typeface="Arial"/>
                <a:cs typeface="Arial"/>
              </a:rPr>
              <a:t>in </a:t>
            </a:r>
            <a:r>
              <a:rPr dirty="0" sz="2900" spc="-65" b="1">
                <a:latin typeface="Arial"/>
                <a:cs typeface="Arial"/>
              </a:rPr>
              <a:t>"ENT </a:t>
            </a:r>
            <a:r>
              <a:rPr dirty="0" sz="2900" spc="20" b="1">
                <a:latin typeface="Arial"/>
                <a:cs typeface="Arial"/>
              </a:rPr>
              <a:t>3"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10" name="object 10"/>
            <p:cNvSpPr/>
            <p:nvPr/>
          </p:nvSpPr>
          <p:spPr>
            <a:xfrm>
              <a:off x="16420304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81382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688340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80"/>
              <a:t>I</a:t>
            </a:r>
            <a:r>
              <a:rPr dirty="0" spc="-245"/>
              <a:t>n</a:t>
            </a:r>
            <a:r>
              <a:rPr dirty="0" spc="490"/>
              <a:t>t</a:t>
            </a:r>
            <a:r>
              <a:rPr dirty="0" spc="270"/>
              <a:t>r</a:t>
            </a:r>
            <a:r>
              <a:rPr dirty="0" spc="-65"/>
              <a:t>o</a:t>
            </a:r>
            <a:r>
              <a:rPr dirty="0" spc="-229"/>
              <a:t>d</a:t>
            </a:r>
            <a:r>
              <a:rPr dirty="0" spc="-245"/>
              <a:t>u</a:t>
            </a:r>
            <a:r>
              <a:rPr dirty="0" spc="-40"/>
              <a:t>c</a:t>
            </a:r>
            <a:r>
              <a:rPr dirty="0" spc="490"/>
              <a:t>t</a:t>
            </a:r>
            <a:r>
              <a:rPr dirty="0" spc="-175"/>
              <a:t>i</a:t>
            </a:r>
            <a:r>
              <a:rPr dirty="0" spc="-65"/>
              <a:t>o</a:t>
            </a:r>
            <a:r>
              <a:rPr dirty="0" spc="-245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2282" y="2620627"/>
            <a:ext cx="15055215" cy="678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  <a:tabLst>
                <a:tab pos="4521835" algn="l"/>
              </a:tabLst>
            </a:pPr>
            <a:r>
              <a:rPr dirty="0" sz="3600" spc="-40">
                <a:latin typeface="Arial"/>
                <a:cs typeface="Arial"/>
              </a:rPr>
              <a:t>As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95">
                <a:latin typeface="Arial"/>
                <a:cs typeface="Arial"/>
              </a:rPr>
              <a:t>the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30">
                <a:latin typeface="Arial"/>
                <a:cs typeface="Arial"/>
              </a:rPr>
              <a:t>name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suggests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95">
                <a:latin typeface="Arial"/>
                <a:cs typeface="Arial"/>
              </a:rPr>
              <a:t>the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25">
                <a:latin typeface="Arial"/>
                <a:cs typeface="Arial"/>
              </a:rPr>
              <a:t>movie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35">
                <a:latin typeface="Arial"/>
                <a:cs typeface="Arial"/>
              </a:rPr>
              <a:t>ticket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0">
                <a:latin typeface="Arial"/>
                <a:cs typeface="Arial"/>
              </a:rPr>
              <a:t>management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30">
                <a:latin typeface="Arial"/>
                <a:cs typeface="Arial"/>
              </a:rPr>
              <a:t>system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is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110">
                <a:latin typeface="Arial"/>
                <a:cs typeface="Arial"/>
              </a:rPr>
              <a:t>a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database  </a:t>
            </a:r>
            <a:r>
              <a:rPr dirty="0" sz="3600" spc="10">
                <a:latin typeface="Arial"/>
                <a:cs typeface="Arial"/>
              </a:rPr>
              <a:t>management </a:t>
            </a:r>
            <a:r>
              <a:rPr dirty="0" sz="3600" spc="30">
                <a:latin typeface="Arial"/>
                <a:cs typeface="Arial"/>
              </a:rPr>
              <a:t>system </a:t>
            </a:r>
            <a:r>
              <a:rPr dirty="0" sz="3600" spc="130">
                <a:latin typeface="Arial"/>
                <a:cs typeface="Arial"/>
              </a:rPr>
              <a:t>for </a:t>
            </a:r>
            <a:r>
              <a:rPr dirty="0" sz="3600" spc="-110">
                <a:latin typeface="Arial"/>
                <a:cs typeface="Arial"/>
              </a:rPr>
              <a:t>a </a:t>
            </a:r>
            <a:r>
              <a:rPr dirty="0" sz="3600" spc="60">
                <a:latin typeface="Arial"/>
                <a:cs typeface="Arial"/>
              </a:rPr>
              <a:t>multiplex. </a:t>
            </a:r>
            <a:r>
              <a:rPr dirty="0" sz="3600" spc="-25">
                <a:latin typeface="Arial"/>
                <a:cs typeface="Arial"/>
              </a:rPr>
              <a:t>This </a:t>
            </a:r>
            <a:r>
              <a:rPr dirty="0" sz="3600" spc="60">
                <a:latin typeface="Arial"/>
                <a:cs typeface="Arial"/>
              </a:rPr>
              <a:t>Project </a:t>
            </a:r>
            <a:r>
              <a:rPr dirty="0" sz="3600" spc="-20">
                <a:latin typeface="Arial"/>
                <a:cs typeface="Arial"/>
              </a:rPr>
              <a:t>aims </a:t>
            </a:r>
            <a:r>
              <a:rPr dirty="0" sz="3600" spc="170">
                <a:latin typeface="Arial"/>
                <a:cs typeface="Arial"/>
              </a:rPr>
              <a:t>to </a:t>
            </a:r>
            <a:r>
              <a:rPr dirty="0" sz="3600" spc="45">
                <a:latin typeface="Arial"/>
                <a:cs typeface="Arial"/>
              </a:rPr>
              <a:t>provide </a:t>
            </a:r>
            <a:r>
              <a:rPr dirty="0" sz="3600" spc="-45">
                <a:latin typeface="Arial"/>
                <a:cs typeface="Arial"/>
              </a:rPr>
              <a:t>an  </a:t>
            </a:r>
            <a:r>
              <a:rPr dirty="0" sz="3600" spc="70">
                <a:latin typeface="Arial"/>
                <a:cs typeface="Arial"/>
              </a:rPr>
              <a:t>insight </a:t>
            </a:r>
            <a:r>
              <a:rPr dirty="0" sz="3600" spc="100">
                <a:latin typeface="Arial"/>
                <a:cs typeface="Arial"/>
              </a:rPr>
              <a:t>of</a:t>
            </a:r>
            <a:r>
              <a:rPr dirty="0" sz="3600" spc="-36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such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Movie	</a:t>
            </a:r>
            <a:r>
              <a:rPr dirty="0" sz="3600" spc="135">
                <a:latin typeface="Arial"/>
                <a:cs typeface="Arial"/>
              </a:rPr>
              <a:t>ticket </a:t>
            </a:r>
            <a:r>
              <a:rPr dirty="0" sz="3600" spc="10">
                <a:latin typeface="Arial"/>
                <a:cs typeface="Arial"/>
              </a:rPr>
              <a:t>management </a:t>
            </a:r>
            <a:r>
              <a:rPr dirty="0" sz="3600" spc="-25">
                <a:latin typeface="Arial"/>
                <a:cs typeface="Arial"/>
              </a:rPr>
              <a:t>System. </a:t>
            </a:r>
            <a:r>
              <a:rPr dirty="0" sz="3600" spc="-55">
                <a:latin typeface="Arial"/>
                <a:cs typeface="Arial"/>
              </a:rPr>
              <a:t>The </a:t>
            </a:r>
            <a:r>
              <a:rPr dirty="0" sz="3600" spc="-20">
                <a:latin typeface="Arial"/>
                <a:cs typeface="Arial"/>
              </a:rPr>
              <a:t>database </a:t>
            </a:r>
            <a:r>
              <a:rPr dirty="0" sz="3600" spc="-5">
                <a:latin typeface="Arial"/>
                <a:cs typeface="Arial"/>
              </a:rPr>
              <a:t>is  </a:t>
            </a:r>
            <a:r>
              <a:rPr dirty="0" sz="3600" spc="-10">
                <a:latin typeface="Arial"/>
                <a:cs typeface="Arial"/>
              </a:rPr>
              <a:t>designed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70">
                <a:latin typeface="Arial"/>
                <a:cs typeface="Arial"/>
              </a:rPr>
              <a:t>to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10">
                <a:latin typeface="Arial"/>
                <a:cs typeface="Arial"/>
              </a:rPr>
              <a:t>accommodate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90">
                <a:latin typeface="Arial"/>
                <a:cs typeface="Arial"/>
              </a:rPr>
              <a:t>multiple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90">
                <a:latin typeface="Arial"/>
                <a:cs typeface="Arial"/>
              </a:rPr>
              <a:t>theater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25">
                <a:latin typeface="Arial"/>
                <a:cs typeface="Arial"/>
              </a:rPr>
              <a:t>rooms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114">
                <a:latin typeface="Arial"/>
                <a:cs typeface="Arial"/>
              </a:rPr>
              <a:t>at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65">
                <a:latin typeface="Arial"/>
                <a:cs typeface="Arial"/>
              </a:rPr>
              <a:t>same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105">
                <a:latin typeface="Arial"/>
                <a:cs typeface="Arial"/>
              </a:rPr>
              <a:t>time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170">
                <a:latin typeface="Arial"/>
                <a:cs typeface="Arial"/>
              </a:rPr>
              <a:t>to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35">
                <a:latin typeface="Arial"/>
                <a:cs typeface="Arial"/>
              </a:rPr>
              <a:t>have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110">
                <a:latin typeface="Arial"/>
                <a:cs typeface="Arial"/>
              </a:rPr>
              <a:t>a  </a:t>
            </a:r>
            <a:r>
              <a:rPr dirty="0" sz="3600" spc="-45">
                <a:latin typeface="Arial"/>
                <a:cs typeface="Arial"/>
              </a:rPr>
              <a:t>hassle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60">
                <a:latin typeface="Arial"/>
                <a:cs typeface="Arial"/>
              </a:rPr>
              <a:t>free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0">
                <a:latin typeface="Arial"/>
                <a:cs typeface="Arial"/>
              </a:rPr>
              <a:t>experience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30">
                <a:latin typeface="Arial"/>
                <a:cs typeface="Arial"/>
              </a:rPr>
              <a:t>for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95">
                <a:latin typeface="Arial"/>
                <a:cs typeface="Arial"/>
              </a:rPr>
              <a:t>the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20">
                <a:latin typeface="Arial"/>
                <a:cs typeface="Arial"/>
              </a:rPr>
              <a:t>customer.</a:t>
            </a:r>
            <a:endParaRPr sz="3600">
              <a:latin typeface="Arial"/>
              <a:cs typeface="Arial"/>
            </a:endParaRPr>
          </a:p>
          <a:p>
            <a:pPr marL="12700" marR="1345565">
              <a:lnSpc>
                <a:spcPct val="107600"/>
              </a:lnSpc>
              <a:spcBef>
                <a:spcPts val="2090"/>
              </a:spcBef>
            </a:pPr>
            <a:r>
              <a:rPr dirty="0" sz="3600" spc="-25">
                <a:latin typeface="Arial"/>
                <a:cs typeface="Arial"/>
              </a:rPr>
              <a:t>This </a:t>
            </a:r>
            <a:r>
              <a:rPr dirty="0" sz="3600" spc="10">
                <a:latin typeface="Arial"/>
                <a:cs typeface="Arial"/>
              </a:rPr>
              <a:t>management </a:t>
            </a:r>
            <a:r>
              <a:rPr dirty="0" sz="3600" spc="30">
                <a:latin typeface="Arial"/>
                <a:cs typeface="Arial"/>
              </a:rPr>
              <a:t>system </a:t>
            </a:r>
            <a:r>
              <a:rPr dirty="0" sz="3600" spc="-5">
                <a:latin typeface="Arial"/>
                <a:cs typeface="Arial"/>
              </a:rPr>
              <a:t>is </a:t>
            </a:r>
            <a:r>
              <a:rPr dirty="0" sz="3600" spc="65">
                <a:latin typeface="Arial"/>
                <a:cs typeface="Arial"/>
              </a:rPr>
              <a:t>highly </a:t>
            </a:r>
            <a:r>
              <a:rPr dirty="0" sz="3600" spc="60">
                <a:latin typeface="Arial"/>
                <a:cs typeface="Arial"/>
              </a:rPr>
              <a:t>flexible </a:t>
            </a:r>
            <a:r>
              <a:rPr dirty="0" sz="3600" spc="-25">
                <a:latin typeface="Arial"/>
                <a:cs typeface="Arial"/>
              </a:rPr>
              <a:t>and </a:t>
            </a:r>
            <a:r>
              <a:rPr dirty="0" sz="3600" spc="-5">
                <a:latin typeface="Arial"/>
                <a:cs typeface="Arial"/>
              </a:rPr>
              <a:t>is </a:t>
            </a:r>
            <a:r>
              <a:rPr dirty="0" sz="3600" spc="45">
                <a:latin typeface="Arial"/>
                <a:cs typeface="Arial"/>
              </a:rPr>
              <a:t>well </a:t>
            </a:r>
            <a:r>
              <a:rPr dirty="0" sz="3600" spc="90">
                <a:latin typeface="Arial"/>
                <a:cs typeface="Arial"/>
              </a:rPr>
              <a:t>efficient </a:t>
            </a:r>
            <a:r>
              <a:rPr dirty="0" sz="3600" spc="130">
                <a:latin typeface="Arial"/>
                <a:cs typeface="Arial"/>
              </a:rPr>
              <a:t>for  </a:t>
            </a:r>
            <a:r>
              <a:rPr dirty="0" sz="3600">
                <a:latin typeface="Arial"/>
                <a:cs typeface="Arial"/>
              </a:rPr>
              <a:t>managing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55">
                <a:latin typeface="Arial"/>
                <a:cs typeface="Arial"/>
              </a:rPr>
              <a:t>all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80">
                <a:latin typeface="Arial"/>
                <a:cs typeface="Arial"/>
              </a:rPr>
              <a:t>information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50">
                <a:latin typeface="Arial"/>
                <a:cs typeface="Arial"/>
              </a:rPr>
              <a:t>about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95">
                <a:latin typeface="Arial"/>
                <a:cs typeface="Arial"/>
              </a:rPr>
              <a:t>the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20">
                <a:latin typeface="Arial"/>
                <a:cs typeface="Arial"/>
              </a:rPr>
              <a:t>customer,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25">
                <a:latin typeface="Arial"/>
                <a:cs typeface="Arial"/>
              </a:rPr>
              <a:t>movie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and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45">
                <a:latin typeface="Arial"/>
                <a:cs typeface="Arial"/>
              </a:rPr>
              <a:t>seats.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55">
                <a:latin typeface="Arial"/>
                <a:cs typeface="Arial"/>
              </a:rPr>
              <a:t>The  </a:t>
            </a:r>
            <a:r>
              <a:rPr dirty="0" sz="3600" spc="45">
                <a:latin typeface="Arial"/>
                <a:cs typeface="Arial"/>
              </a:rPr>
              <a:t>key </a:t>
            </a:r>
            <a:r>
              <a:rPr dirty="0" sz="3600" spc="15">
                <a:latin typeface="Arial"/>
                <a:cs typeface="Arial"/>
              </a:rPr>
              <a:t>focus </a:t>
            </a:r>
            <a:r>
              <a:rPr dirty="0" sz="3600" spc="-70">
                <a:latin typeface="Arial"/>
                <a:cs typeface="Arial"/>
              </a:rPr>
              <a:t>is: </a:t>
            </a:r>
            <a:r>
              <a:rPr dirty="0" sz="3600" spc="45">
                <a:latin typeface="Arial"/>
                <a:cs typeface="Arial"/>
              </a:rPr>
              <a:t>well </a:t>
            </a:r>
            <a:r>
              <a:rPr dirty="0" sz="3600" spc="10">
                <a:latin typeface="Arial"/>
                <a:cs typeface="Arial"/>
              </a:rPr>
              <a:t>management </a:t>
            </a:r>
            <a:r>
              <a:rPr dirty="0" sz="3600" spc="100">
                <a:latin typeface="Arial"/>
                <a:cs typeface="Arial"/>
              </a:rPr>
              <a:t>of </a:t>
            </a:r>
            <a:r>
              <a:rPr dirty="0" sz="3600" spc="30">
                <a:latin typeface="Arial"/>
                <a:cs typeface="Arial"/>
              </a:rPr>
              <a:t>data </a:t>
            </a:r>
            <a:r>
              <a:rPr dirty="0" sz="3600" spc="-25">
                <a:latin typeface="Arial"/>
                <a:cs typeface="Arial"/>
              </a:rPr>
              <a:t>and </a:t>
            </a:r>
            <a:r>
              <a:rPr dirty="0" sz="3600" spc="-50">
                <a:latin typeface="Arial"/>
                <a:cs typeface="Arial"/>
              </a:rPr>
              <a:t>easy </a:t>
            </a:r>
            <a:r>
              <a:rPr dirty="0" sz="3600" spc="85">
                <a:latin typeface="Arial"/>
                <a:cs typeface="Arial"/>
              </a:rPr>
              <a:t>retrieval </a:t>
            </a:r>
            <a:r>
              <a:rPr dirty="0" sz="3600" spc="100">
                <a:latin typeface="Arial"/>
                <a:cs typeface="Arial"/>
              </a:rPr>
              <a:t>of  </a:t>
            </a:r>
            <a:r>
              <a:rPr dirty="0" sz="3600" spc="60">
                <a:latin typeface="Arial"/>
                <a:cs typeface="Arial"/>
              </a:rPr>
              <a:t>information.</a:t>
            </a:r>
            <a:r>
              <a:rPr dirty="0" sz="3600" spc="-160">
                <a:latin typeface="Arial"/>
                <a:cs typeface="Arial"/>
              </a:rPr>
              <a:t> </a:t>
            </a:r>
            <a:r>
              <a:rPr dirty="0" sz="3600" spc="-70">
                <a:latin typeface="Arial"/>
                <a:cs typeface="Arial"/>
              </a:rPr>
              <a:t>Some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45">
                <a:latin typeface="Arial"/>
                <a:cs typeface="Arial"/>
              </a:rPr>
              <a:t>key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50">
                <a:latin typeface="Arial"/>
                <a:cs typeface="Arial"/>
              </a:rPr>
              <a:t>benefits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00">
                <a:latin typeface="Arial"/>
                <a:cs typeface="Arial"/>
              </a:rPr>
              <a:t>of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85">
                <a:latin typeface="Arial"/>
                <a:cs typeface="Arial"/>
              </a:rPr>
              <a:t>this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60">
                <a:latin typeface="Arial"/>
                <a:cs typeface="Arial"/>
              </a:rPr>
              <a:t>projects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5">
                <a:latin typeface="Arial"/>
                <a:cs typeface="Arial"/>
              </a:rPr>
              <a:t>are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20">
                <a:latin typeface="Arial"/>
                <a:cs typeface="Arial"/>
              </a:rPr>
              <a:t>:-</a:t>
            </a:r>
            <a:endParaRPr sz="3600">
              <a:latin typeface="Arial"/>
              <a:cs typeface="Arial"/>
            </a:endParaRPr>
          </a:p>
          <a:p>
            <a:pPr marL="12700" marR="825500">
              <a:lnSpc>
                <a:spcPct val="107600"/>
              </a:lnSpc>
            </a:pPr>
            <a:r>
              <a:rPr dirty="0" sz="3600" spc="-10">
                <a:latin typeface="Arial"/>
                <a:cs typeface="Arial"/>
              </a:rPr>
              <a:t>Data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5">
                <a:latin typeface="Arial"/>
                <a:cs typeface="Arial"/>
              </a:rPr>
              <a:t>consistency,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95">
                <a:latin typeface="Arial"/>
                <a:cs typeface="Arial"/>
              </a:rPr>
              <a:t>Easy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170">
                <a:latin typeface="Arial"/>
                <a:cs typeface="Arial"/>
              </a:rPr>
              <a:t>to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30">
                <a:latin typeface="Arial"/>
                <a:cs typeface="Arial"/>
              </a:rPr>
              <a:t>handle,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95">
                <a:latin typeface="Arial"/>
                <a:cs typeface="Arial"/>
              </a:rPr>
              <a:t>Easy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30">
                <a:latin typeface="Arial"/>
                <a:cs typeface="Arial"/>
              </a:rPr>
              <a:t>data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55">
                <a:latin typeface="Arial"/>
                <a:cs typeface="Arial"/>
              </a:rPr>
              <a:t>updating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and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95">
                <a:latin typeface="Arial"/>
                <a:cs typeface="Arial"/>
              </a:rPr>
              <a:t>Easy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55">
                <a:latin typeface="Arial"/>
                <a:cs typeface="Arial"/>
              </a:rPr>
              <a:t>record  </a:t>
            </a:r>
            <a:r>
              <a:rPr dirty="0" sz="3600" spc="-10">
                <a:latin typeface="Arial"/>
                <a:cs typeface="Arial"/>
              </a:rPr>
              <a:t>keeping,</a:t>
            </a:r>
            <a:r>
              <a:rPr dirty="0" sz="3600" spc="-16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Data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20">
                <a:latin typeface="Arial"/>
                <a:cs typeface="Arial"/>
              </a:rPr>
              <a:t>redundancy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35">
                <a:latin typeface="Arial"/>
                <a:cs typeface="Arial"/>
              </a:rPr>
              <a:t>can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be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avoided</a:t>
            </a:r>
            <a:r>
              <a:rPr dirty="0" sz="3600" spc="-160">
                <a:latin typeface="Arial"/>
                <a:cs typeface="Arial"/>
              </a:rPr>
              <a:t> </a:t>
            </a:r>
            <a:r>
              <a:rPr dirty="0" sz="3600" spc="170">
                <a:latin typeface="Arial"/>
                <a:cs typeface="Arial"/>
              </a:rPr>
              <a:t>to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35">
                <a:latin typeface="Arial"/>
                <a:cs typeface="Arial"/>
              </a:rPr>
              <a:t>some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60">
                <a:latin typeface="Arial"/>
                <a:cs typeface="Arial"/>
              </a:rPr>
              <a:t>extent.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420300" y="0"/>
            <a:ext cx="1872614" cy="1872614"/>
            <a:chOff x="16420300" y="0"/>
            <a:chExt cx="1872614" cy="1872614"/>
          </a:xfrm>
        </p:grpSpPr>
        <p:sp>
          <p:nvSpPr>
            <p:cNvPr id="5" name="object 5"/>
            <p:cNvSpPr/>
            <p:nvPr/>
          </p:nvSpPr>
          <p:spPr>
            <a:xfrm>
              <a:off x="16420300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8" y="1867687"/>
                  </a:moveTo>
                  <a:lnTo>
                    <a:pt x="0" y="0"/>
                  </a:lnTo>
                  <a:lnTo>
                    <a:pt x="1867698" y="0"/>
                  </a:lnTo>
                  <a:lnTo>
                    <a:pt x="1867698" y="1867687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81377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1" y="1706621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64690" y="0"/>
            <a:ext cx="16228694" cy="9628505"/>
            <a:chOff x="2064690" y="0"/>
            <a:chExt cx="16228694" cy="9628505"/>
          </a:xfrm>
        </p:grpSpPr>
        <p:sp>
          <p:nvSpPr>
            <p:cNvPr id="3" name="object 3"/>
            <p:cNvSpPr/>
            <p:nvPr/>
          </p:nvSpPr>
          <p:spPr>
            <a:xfrm>
              <a:off x="2064690" y="1697795"/>
              <a:ext cx="14800022" cy="79254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20301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7" y="1867688"/>
                  </a:moveTo>
                  <a:lnTo>
                    <a:pt x="0" y="0"/>
                  </a:lnTo>
                  <a:lnTo>
                    <a:pt x="1867697" y="0"/>
                  </a:lnTo>
                  <a:lnTo>
                    <a:pt x="1867697" y="1867688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81378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0" y="1706620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9043" y="546131"/>
            <a:ext cx="6820534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55"/>
              <a:t>Entity </a:t>
            </a:r>
            <a:r>
              <a:rPr dirty="0" sz="4300" spc="-60"/>
              <a:t>Relationship</a:t>
            </a:r>
            <a:r>
              <a:rPr dirty="0" sz="4300" spc="-985"/>
              <a:t> </a:t>
            </a:r>
            <a:r>
              <a:rPr dirty="0" sz="4300" spc="15"/>
              <a:t>Model</a:t>
            </a:r>
            <a:endParaRPr sz="4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0333" y="2620753"/>
            <a:ext cx="16382915" cy="5428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843" y="546134"/>
            <a:ext cx="545655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60"/>
              <a:t>Relationship</a:t>
            </a:r>
            <a:r>
              <a:rPr dirty="0" sz="4300" spc="-490"/>
              <a:t> </a:t>
            </a:r>
            <a:r>
              <a:rPr dirty="0" sz="4300" spc="-210"/>
              <a:t>Schema</a:t>
            </a:r>
            <a:endParaRPr sz="4300"/>
          </a:p>
        </p:txBody>
      </p:sp>
      <p:grpSp>
        <p:nvGrpSpPr>
          <p:cNvPr id="4" name="object 4"/>
          <p:cNvGrpSpPr/>
          <p:nvPr/>
        </p:nvGrpSpPr>
        <p:grpSpPr>
          <a:xfrm>
            <a:off x="16420301" y="0"/>
            <a:ext cx="1872614" cy="1872614"/>
            <a:chOff x="16420301" y="0"/>
            <a:chExt cx="1872614" cy="1872614"/>
          </a:xfrm>
        </p:grpSpPr>
        <p:sp>
          <p:nvSpPr>
            <p:cNvPr id="5" name="object 5"/>
            <p:cNvSpPr/>
            <p:nvPr/>
          </p:nvSpPr>
          <p:spPr>
            <a:xfrm>
              <a:off x="16420301" y="3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7" y="1867688"/>
                  </a:moveTo>
                  <a:lnTo>
                    <a:pt x="0" y="0"/>
                  </a:lnTo>
                  <a:lnTo>
                    <a:pt x="1867697" y="0"/>
                  </a:lnTo>
                  <a:lnTo>
                    <a:pt x="1867697" y="1867688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81379" y="3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20" y="1706620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769" y="4378419"/>
            <a:ext cx="4627880" cy="14808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dirty="0" sz="4800" spc="10">
                <a:latin typeface="Verdana"/>
                <a:cs typeface="Verdana"/>
              </a:rPr>
              <a:t>FUNCTIONAL  </a:t>
            </a:r>
            <a:r>
              <a:rPr dirty="0" sz="4800" spc="-325">
                <a:latin typeface="Verdana"/>
                <a:cs typeface="Verdana"/>
              </a:rPr>
              <a:t>D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130">
                <a:latin typeface="Verdana"/>
                <a:cs typeface="Verdana"/>
              </a:rPr>
              <a:t>P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-140">
                <a:latin typeface="Verdana"/>
                <a:cs typeface="Verdana"/>
              </a:rPr>
              <a:t>N</a:t>
            </a:r>
            <a:r>
              <a:rPr dirty="0" sz="4800" spc="-325">
                <a:latin typeface="Verdana"/>
                <a:cs typeface="Verdana"/>
              </a:rPr>
              <a:t>D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-140">
                <a:latin typeface="Verdana"/>
                <a:cs typeface="Verdana"/>
              </a:rPr>
              <a:t>N</a:t>
            </a:r>
            <a:r>
              <a:rPr dirty="0" sz="4800" spc="-100">
                <a:latin typeface="Verdana"/>
                <a:cs typeface="Verdana"/>
              </a:rPr>
              <a:t>C</a:t>
            </a:r>
            <a:r>
              <a:rPr dirty="0" sz="4800" spc="-795">
                <a:latin typeface="Verdana"/>
                <a:cs typeface="Verdana"/>
              </a:rPr>
              <a:t>I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-484">
                <a:latin typeface="Verdana"/>
                <a:cs typeface="Verdana"/>
              </a:rPr>
              <a:t>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42674" y="603241"/>
            <a:ext cx="11058525" cy="2333625"/>
          </a:xfrm>
          <a:custGeom>
            <a:avLst/>
            <a:gdLst/>
            <a:ahLst/>
            <a:cxnLst/>
            <a:rect l="l" t="t" r="r" b="b"/>
            <a:pathLst>
              <a:path w="11058525" h="2333625">
                <a:moveTo>
                  <a:pt x="10795601" y="2333623"/>
                </a:moveTo>
                <a:lnTo>
                  <a:pt x="262767" y="2333623"/>
                </a:lnTo>
                <a:lnTo>
                  <a:pt x="215622" y="2329377"/>
                </a:lnTo>
                <a:lnTo>
                  <a:pt x="171213" y="2317140"/>
                </a:lnTo>
                <a:lnTo>
                  <a:pt x="130291" y="2297661"/>
                </a:lnTo>
                <a:lnTo>
                  <a:pt x="93606" y="2271692"/>
                </a:lnTo>
                <a:lnTo>
                  <a:pt x="61909" y="2239984"/>
                </a:lnTo>
                <a:lnTo>
                  <a:pt x="35949" y="2203286"/>
                </a:lnTo>
                <a:lnTo>
                  <a:pt x="16477" y="2162350"/>
                </a:lnTo>
                <a:lnTo>
                  <a:pt x="4244" y="2117925"/>
                </a:lnTo>
                <a:lnTo>
                  <a:pt x="0" y="2070763"/>
                </a:lnTo>
                <a:lnTo>
                  <a:pt x="0" y="262860"/>
                </a:lnTo>
                <a:lnTo>
                  <a:pt x="4244" y="215698"/>
                </a:lnTo>
                <a:lnTo>
                  <a:pt x="16477" y="171273"/>
                </a:lnTo>
                <a:lnTo>
                  <a:pt x="35949" y="130337"/>
                </a:lnTo>
                <a:lnTo>
                  <a:pt x="61909" y="93639"/>
                </a:lnTo>
                <a:lnTo>
                  <a:pt x="93606" y="61930"/>
                </a:lnTo>
                <a:lnTo>
                  <a:pt x="130291" y="35961"/>
                </a:lnTo>
                <a:lnTo>
                  <a:pt x="171213" y="16483"/>
                </a:lnTo>
                <a:lnTo>
                  <a:pt x="215622" y="4245"/>
                </a:lnTo>
                <a:lnTo>
                  <a:pt x="262767" y="0"/>
                </a:lnTo>
                <a:lnTo>
                  <a:pt x="10795601" y="0"/>
                </a:lnTo>
                <a:lnTo>
                  <a:pt x="10842747" y="4245"/>
                </a:lnTo>
                <a:lnTo>
                  <a:pt x="10887155" y="16483"/>
                </a:lnTo>
                <a:lnTo>
                  <a:pt x="10928077" y="35961"/>
                </a:lnTo>
                <a:lnTo>
                  <a:pt x="10964762" y="61930"/>
                </a:lnTo>
                <a:lnTo>
                  <a:pt x="10996460" y="93639"/>
                </a:lnTo>
                <a:lnTo>
                  <a:pt x="11022420" y="130337"/>
                </a:lnTo>
                <a:lnTo>
                  <a:pt x="11041891" y="171273"/>
                </a:lnTo>
                <a:lnTo>
                  <a:pt x="11054125" y="215698"/>
                </a:lnTo>
                <a:lnTo>
                  <a:pt x="11058369" y="262860"/>
                </a:lnTo>
                <a:lnTo>
                  <a:pt x="11058369" y="2070763"/>
                </a:lnTo>
                <a:lnTo>
                  <a:pt x="11054125" y="2117925"/>
                </a:lnTo>
                <a:lnTo>
                  <a:pt x="11041891" y="2162350"/>
                </a:lnTo>
                <a:lnTo>
                  <a:pt x="11022420" y="2203286"/>
                </a:lnTo>
                <a:lnTo>
                  <a:pt x="10996460" y="2239984"/>
                </a:lnTo>
                <a:lnTo>
                  <a:pt x="10964762" y="2271692"/>
                </a:lnTo>
                <a:lnTo>
                  <a:pt x="10928077" y="2297661"/>
                </a:lnTo>
                <a:lnTo>
                  <a:pt x="10887155" y="2317140"/>
                </a:lnTo>
                <a:lnTo>
                  <a:pt x="10842747" y="2329377"/>
                </a:lnTo>
                <a:lnTo>
                  <a:pt x="10795601" y="2333623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76877" y="800329"/>
            <a:ext cx="36639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5"/>
              <a:t>Customer</a:t>
            </a:r>
            <a:r>
              <a:rPr dirty="0" sz="3600" spc="-425"/>
              <a:t> </a:t>
            </a:r>
            <a:r>
              <a:rPr dirty="0" sz="3600" spc="45"/>
              <a:t>Entity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6876877" y="1543756"/>
            <a:ext cx="1003871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  <a:tabLst>
                <a:tab pos="4822190" algn="l"/>
              </a:tabLst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</a:t>
            </a:r>
            <a:r>
              <a:rPr dirty="0" sz="2300" spc="-70" b="1">
                <a:latin typeface="Arial"/>
                <a:cs typeface="Arial"/>
              </a:rPr>
              <a:t>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50" b="1">
                <a:latin typeface="Arial"/>
                <a:cs typeface="Arial"/>
              </a:rPr>
              <a:t> </a:t>
            </a:r>
            <a:r>
              <a:rPr dirty="0" sz="2300" spc="-45" b="1">
                <a:latin typeface="Arial"/>
                <a:cs typeface="Arial"/>
              </a:rPr>
              <a:t>{cust_id	</a:t>
            </a:r>
            <a:r>
              <a:rPr dirty="0" sz="2300" spc="150" b="1">
                <a:latin typeface="Arial"/>
                <a:cs typeface="Arial"/>
              </a:rPr>
              <a:t>--&gt; </a:t>
            </a:r>
            <a:r>
              <a:rPr dirty="0" sz="2300" spc="-45" b="1">
                <a:latin typeface="Arial"/>
                <a:cs typeface="Arial"/>
              </a:rPr>
              <a:t>cust_age, </a:t>
            </a:r>
            <a:r>
              <a:rPr dirty="0" sz="2300" spc="-40" b="1">
                <a:latin typeface="Arial"/>
                <a:cs typeface="Arial"/>
              </a:rPr>
              <a:t>cust_name,</a:t>
            </a:r>
            <a:r>
              <a:rPr dirty="0" sz="2300" spc="-320" b="1">
                <a:latin typeface="Arial"/>
                <a:cs typeface="Arial"/>
              </a:rPr>
              <a:t> </a:t>
            </a:r>
            <a:r>
              <a:rPr dirty="0" sz="2300" spc="-50" b="1">
                <a:latin typeface="Arial"/>
                <a:cs typeface="Arial"/>
              </a:rPr>
              <a:t>cust_phone}  </a:t>
            </a: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-45" b="1">
                <a:latin typeface="Arial"/>
                <a:cs typeface="Arial"/>
              </a:rPr>
              <a:t>cust_id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2583" y="3110514"/>
            <a:ext cx="11058525" cy="2057400"/>
          </a:xfrm>
          <a:custGeom>
            <a:avLst/>
            <a:gdLst/>
            <a:ahLst/>
            <a:cxnLst/>
            <a:rect l="l" t="t" r="r" b="b"/>
            <a:pathLst>
              <a:path w="11058525" h="2057400">
                <a:moveTo>
                  <a:pt x="10795747" y="2057393"/>
                </a:moveTo>
                <a:lnTo>
                  <a:pt x="262771" y="2057393"/>
                </a:lnTo>
                <a:lnTo>
                  <a:pt x="215625" y="2053147"/>
                </a:lnTo>
                <a:lnTo>
                  <a:pt x="171215" y="2040911"/>
                </a:lnTo>
                <a:lnTo>
                  <a:pt x="130293" y="2021435"/>
                </a:lnTo>
                <a:lnTo>
                  <a:pt x="93607" y="1995469"/>
                </a:lnTo>
                <a:lnTo>
                  <a:pt x="61909" y="1963763"/>
                </a:lnTo>
                <a:lnTo>
                  <a:pt x="35949" y="1927070"/>
                </a:lnTo>
                <a:lnTo>
                  <a:pt x="16477" y="1886138"/>
                </a:lnTo>
                <a:lnTo>
                  <a:pt x="4244" y="1841718"/>
                </a:lnTo>
                <a:lnTo>
                  <a:pt x="0" y="1794561"/>
                </a:lnTo>
                <a:lnTo>
                  <a:pt x="0" y="262831"/>
                </a:lnTo>
                <a:lnTo>
                  <a:pt x="4244" y="215674"/>
                </a:lnTo>
                <a:lnTo>
                  <a:pt x="16477" y="171255"/>
                </a:lnTo>
                <a:lnTo>
                  <a:pt x="35949" y="130323"/>
                </a:lnTo>
                <a:lnTo>
                  <a:pt x="61909" y="93629"/>
                </a:lnTo>
                <a:lnTo>
                  <a:pt x="93607" y="61924"/>
                </a:lnTo>
                <a:lnTo>
                  <a:pt x="130293" y="35958"/>
                </a:lnTo>
                <a:lnTo>
                  <a:pt x="171215" y="16481"/>
                </a:lnTo>
                <a:lnTo>
                  <a:pt x="215625" y="4245"/>
                </a:lnTo>
                <a:lnTo>
                  <a:pt x="262771" y="0"/>
                </a:lnTo>
                <a:lnTo>
                  <a:pt x="10795747" y="0"/>
                </a:lnTo>
                <a:lnTo>
                  <a:pt x="10842893" y="4245"/>
                </a:lnTo>
                <a:lnTo>
                  <a:pt x="10887303" y="16481"/>
                </a:lnTo>
                <a:lnTo>
                  <a:pt x="10928226" y="35958"/>
                </a:lnTo>
                <a:lnTo>
                  <a:pt x="10964911" y="61924"/>
                </a:lnTo>
                <a:lnTo>
                  <a:pt x="10996609" y="93629"/>
                </a:lnTo>
                <a:lnTo>
                  <a:pt x="11022569" y="130323"/>
                </a:lnTo>
                <a:lnTo>
                  <a:pt x="11042041" y="171255"/>
                </a:lnTo>
                <a:lnTo>
                  <a:pt x="11054274" y="215674"/>
                </a:lnTo>
                <a:lnTo>
                  <a:pt x="11058519" y="262831"/>
                </a:lnTo>
                <a:lnTo>
                  <a:pt x="11058519" y="1794561"/>
                </a:lnTo>
                <a:lnTo>
                  <a:pt x="11054274" y="1841718"/>
                </a:lnTo>
                <a:lnTo>
                  <a:pt x="11042041" y="1886138"/>
                </a:lnTo>
                <a:lnTo>
                  <a:pt x="11022569" y="1927070"/>
                </a:lnTo>
                <a:lnTo>
                  <a:pt x="10996609" y="1963763"/>
                </a:lnTo>
                <a:lnTo>
                  <a:pt x="10964911" y="1995469"/>
                </a:lnTo>
                <a:lnTo>
                  <a:pt x="10928226" y="2021435"/>
                </a:lnTo>
                <a:lnTo>
                  <a:pt x="10887303" y="2040911"/>
                </a:lnTo>
                <a:lnTo>
                  <a:pt x="10842893" y="2053147"/>
                </a:lnTo>
                <a:lnTo>
                  <a:pt x="10795747" y="2057393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76877" y="3089678"/>
            <a:ext cx="9464040" cy="1734185"/>
          </a:xfrm>
          <a:prstGeom prst="rect">
            <a:avLst/>
          </a:prstGeom>
        </p:spPr>
        <p:txBody>
          <a:bodyPr wrap="square" lIns="0" tIns="2800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3600" spc="15">
                <a:latin typeface="Verdana"/>
                <a:cs typeface="Verdana"/>
              </a:rPr>
              <a:t>Movie</a:t>
            </a:r>
            <a:r>
              <a:rPr dirty="0" sz="3600" spc="-360">
                <a:latin typeface="Verdana"/>
                <a:cs typeface="Verdana"/>
              </a:rPr>
              <a:t> </a:t>
            </a:r>
            <a:r>
              <a:rPr dirty="0" sz="3600" spc="45">
                <a:latin typeface="Verdana"/>
                <a:cs typeface="Verdana"/>
              </a:rPr>
              <a:t>Entity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6000"/>
              </a:lnSpc>
              <a:spcBef>
                <a:spcPts val="1175"/>
              </a:spcBef>
              <a:tabLst>
                <a:tab pos="5638800" algn="l"/>
              </a:tabLst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05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{</a:t>
            </a:r>
            <a:r>
              <a:rPr dirty="0" sz="2300" spc="-55" b="1">
                <a:latin typeface="Arial"/>
                <a:cs typeface="Arial"/>
              </a:rPr>
              <a:t> </a:t>
            </a:r>
            <a:r>
              <a:rPr dirty="0" sz="2300" spc="-35" b="1">
                <a:latin typeface="Arial"/>
                <a:cs typeface="Arial"/>
              </a:rPr>
              <a:t>movie_name	</a:t>
            </a:r>
            <a:r>
              <a:rPr dirty="0" sz="2300" spc="150" b="1">
                <a:latin typeface="Arial"/>
                <a:cs typeface="Arial"/>
              </a:rPr>
              <a:t>--&gt; </a:t>
            </a:r>
            <a:r>
              <a:rPr dirty="0" sz="2300" spc="-45" b="1">
                <a:latin typeface="Arial"/>
                <a:cs typeface="Arial"/>
              </a:rPr>
              <a:t>room_name</a:t>
            </a:r>
            <a:r>
              <a:rPr dirty="0" sz="2300" spc="-295" b="1">
                <a:latin typeface="Arial"/>
                <a:cs typeface="Arial"/>
              </a:rPr>
              <a:t> </a:t>
            </a:r>
            <a:r>
              <a:rPr dirty="0" sz="2300" spc="-15" b="1">
                <a:latin typeface="Arial"/>
                <a:cs typeface="Arial"/>
              </a:rPr>
              <a:t>total_seats}  </a:t>
            </a: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-35" b="1">
                <a:latin typeface="Arial"/>
                <a:cs typeface="Arial"/>
              </a:rPr>
              <a:t>movie_name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42583" y="5295198"/>
            <a:ext cx="11058525" cy="2057400"/>
          </a:xfrm>
          <a:custGeom>
            <a:avLst/>
            <a:gdLst/>
            <a:ahLst/>
            <a:cxnLst/>
            <a:rect l="l" t="t" r="r" b="b"/>
            <a:pathLst>
              <a:path w="11058525" h="2057400">
                <a:moveTo>
                  <a:pt x="10795747" y="2057393"/>
                </a:moveTo>
                <a:lnTo>
                  <a:pt x="262771" y="2057393"/>
                </a:lnTo>
                <a:lnTo>
                  <a:pt x="215625" y="2053147"/>
                </a:lnTo>
                <a:lnTo>
                  <a:pt x="171215" y="2040911"/>
                </a:lnTo>
                <a:lnTo>
                  <a:pt x="130293" y="2021435"/>
                </a:lnTo>
                <a:lnTo>
                  <a:pt x="93607" y="1995469"/>
                </a:lnTo>
                <a:lnTo>
                  <a:pt x="61909" y="1963763"/>
                </a:lnTo>
                <a:lnTo>
                  <a:pt x="35949" y="1927070"/>
                </a:lnTo>
                <a:lnTo>
                  <a:pt x="16477" y="1886138"/>
                </a:lnTo>
                <a:lnTo>
                  <a:pt x="4244" y="1841718"/>
                </a:lnTo>
                <a:lnTo>
                  <a:pt x="0" y="1794561"/>
                </a:lnTo>
                <a:lnTo>
                  <a:pt x="0" y="262831"/>
                </a:lnTo>
                <a:lnTo>
                  <a:pt x="4244" y="215674"/>
                </a:lnTo>
                <a:lnTo>
                  <a:pt x="16477" y="171255"/>
                </a:lnTo>
                <a:lnTo>
                  <a:pt x="35949" y="130323"/>
                </a:lnTo>
                <a:lnTo>
                  <a:pt x="61909" y="93629"/>
                </a:lnTo>
                <a:lnTo>
                  <a:pt x="93607" y="61924"/>
                </a:lnTo>
                <a:lnTo>
                  <a:pt x="130293" y="35958"/>
                </a:lnTo>
                <a:lnTo>
                  <a:pt x="171215" y="16481"/>
                </a:lnTo>
                <a:lnTo>
                  <a:pt x="215625" y="4245"/>
                </a:lnTo>
                <a:lnTo>
                  <a:pt x="262771" y="0"/>
                </a:lnTo>
                <a:lnTo>
                  <a:pt x="10795747" y="0"/>
                </a:lnTo>
                <a:lnTo>
                  <a:pt x="10842893" y="4245"/>
                </a:lnTo>
                <a:lnTo>
                  <a:pt x="10887303" y="16481"/>
                </a:lnTo>
                <a:lnTo>
                  <a:pt x="10928226" y="35958"/>
                </a:lnTo>
                <a:lnTo>
                  <a:pt x="10964911" y="61924"/>
                </a:lnTo>
                <a:lnTo>
                  <a:pt x="10996609" y="93629"/>
                </a:lnTo>
                <a:lnTo>
                  <a:pt x="11022569" y="130323"/>
                </a:lnTo>
                <a:lnTo>
                  <a:pt x="11042041" y="171255"/>
                </a:lnTo>
                <a:lnTo>
                  <a:pt x="11054274" y="215674"/>
                </a:lnTo>
                <a:lnTo>
                  <a:pt x="11058519" y="262831"/>
                </a:lnTo>
                <a:lnTo>
                  <a:pt x="11058519" y="1794561"/>
                </a:lnTo>
                <a:lnTo>
                  <a:pt x="11054274" y="1841718"/>
                </a:lnTo>
                <a:lnTo>
                  <a:pt x="11042041" y="1886138"/>
                </a:lnTo>
                <a:lnTo>
                  <a:pt x="11022569" y="1927070"/>
                </a:lnTo>
                <a:lnTo>
                  <a:pt x="10996609" y="1963763"/>
                </a:lnTo>
                <a:lnTo>
                  <a:pt x="10964911" y="1995469"/>
                </a:lnTo>
                <a:lnTo>
                  <a:pt x="10928226" y="2021435"/>
                </a:lnTo>
                <a:lnTo>
                  <a:pt x="10887303" y="2040911"/>
                </a:lnTo>
                <a:lnTo>
                  <a:pt x="10842893" y="2053147"/>
                </a:lnTo>
                <a:lnTo>
                  <a:pt x="10795747" y="2057393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76877" y="5344193"/>
            <a:ext cx="8580120" cy="1664335"/>
          </a:xfrm>
          <a:prstGeom prst="rect">
            <a:avLst/>
          </a:prstGeom>
        </p:spPr>
        <p:txBody>
          <a:bodyPr wrap="square" lIns="0" tIns="237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3600" spc="15">
                <a:latin typeface="Verdana"/>
                <a:cs typeface="Verdana"/>
              </a:rPr>
              <a:t>Movie </a:t>
            </a:r>
            <a:r>
              <a:rPr dirty="0" sz="3600" spc="-180">
                <a:latin typeface="Verdana"/>
                <a:cs typeface="Verdana"/>
              </a:rPr>
              <a:t>Room</a:t>
            </a:r>
            <a:r>
              <a:rPr dirty="0" sz="3600" spc="-730">
                <a:latin typeface="Verdana"/>
                <a:cs typeface="Verdana"/>
              </a:rPr>
              <a:t> </a:t>
            </a:r>
            <a:r>
              <a:rPr dirty="0" sz="3600" spc="45">
                <a:latin typeface="Verdana"/>
                <a:cs typeface="Verdana"/>
              </a:rPr>
              <a:t>Entity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6000"/>
              </a:lnSpc>
              <a:spcBef>
                <a:spcPts val="960"/>
              </a:spcBef>
              <a:tabLst>
                <a:tab pos="4754245" algn="l"/>
              </a:tabLst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0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{</a:t>
            </a:r>
            <a:r>
              <a:rPr dirty="0" sz="2300" spc="-5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ent_id	</a:t>
            </a:r>
            <a:r>
              <a:rPr dirty="0" sz="2300" spc="150" b="1">
                <a:latin typeface="Arial"/>
                <a:cs typeface="Arial"/>
              </a:rPr>
              <a:t>--&gt; </a:t>
            </a:r>
            <a:r>
              <a:rPr dirty="0" sz="2300" spc="-45" b="1">
                <a:latin typeface="Arial"/>
                <a:cs typeface="Arial"/>
              </a:rPr>
              <a:t>room_name</a:t>
            </a:r>
            <a:r>
              <a:rPr dirty="0" sz="2300" spc="-295" b="1">
                <a:latin typeface="Arial"/>
                <a:cs typeface="Arial"/>
              </a:rPr>
              <a:t> </a:t>
            </a:r>
            <a:r>
              <a:rPr dirty="0" sz="2300" spc="-15" b="1">
                <a:latin typeface="Arial"/>
                <a:cs typeface="Arial"/>
              </a:rPr>
              <a:t>total_seats}  </a:t>
            </a: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ent_id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749165" cy="2798445"/>
          </a:xfrm>
          <a:custGeom>
            <a:avLst/>
            <a:gdLst/>
            <a:ahLst/>
            <a:cxnLst/>
            <a:rect l="l" t="t" r="r" b="b"/>
            <a:pathLst>
              <a:path w="4749165" h="2798445">
                <a:moveTo>
                  <a:pt x="0" y="0"/>
                </a:moveTo>
                <a:lnTo>
                  <a:pt x="4747221" y="0"/>
                </a:lnTo>
                <a:lnTo>
                  <a:pt x="4748742" y="42226"/>
                </a:lnTo>
                <a:lnTo>
                  <a:pt x="4747470" y="91380"/>
                </a:lnTo>
                <a:lnTo>
                  <a:pt x="4743319" y="138448"/>
                </a:lnTo>
                <a:lnTo>
                  <a:pt x="4736533" y="183610"/>
                </a:lnTo>
                <a:lnTo>
                  <a:pt x="4727357" y="227043"/>
                </a:lnTo>
                <a:lnTo>
                  <a:pt x="4716036" y="268925"/>
                </a:lnTo>
                <a:lnTo>
                  <a:pt x="4702814" y="309434"/>
                </a:lnTo>
                <a:lnTo>
                  <a:pt x="4687937" y="348747"/>
                </a:lnTo>
                <a:lnTo>
                  <a:pt x="4671648" y="387043"/>
                </a:lnTo>
                <a:lnTo>
                  <a:pt x="4654192" y="424499"/>
                </a:lnTo>
                <a:lnTo>
                  <a:pt x="4635815" y="461294"/>
                </a:lnTo>
                <a:lnTo>
                  <a:pt x="4616760" y="497604"/>
                </a:lnTo>
                <a:lnTo>
                  <a:pt x="4538659" y="641565"/>
                </a:lnTo>
                <a:lnTo>
                  <a:pt x="4519887" y="678124"/>
                </a:lnTo>
                <a:lnTo>
                  <a:pt x="4501906" y="715266"/>
                </a:lnTo>
                <a:lnTo>
                  <a:pt x="4484959" y="753169"/>
                </a:lnTo>
                <a:lnTo>
                  <a:pt x="4469293" y="792012"/>
                </a:lnTo>
                <a:lnTo>
                  <a:pt x="4455151" y="831971"/>
                </a:lnTo>
                <a:lnTo>
                  <a:pt x="4442779" y="873225"/>
                </a:lnTo>
                <a:lnTo>
                  <a:pt x="4438113" y="889533"/>
                </a:lnTo>
                <a:lnTo>
                  <a:pt x="4432628" y="907113"/>
                </a:lnTo>
                <a:lnTo>
                  <a:pt x="4419178" y="945923"/>
                </a:lnTo>
                <a:lnTo>
                  <a:pt x="4402396" y="989312"/>
                </a:lnTo>
                <a:lnTo>
                  <a:pt x="4382251" y="1036938"/>
                </a:lnTo>
                <a:lnTo>
                  <a:pt x="4358710" y="1088460"/>
                </a:lnTo>
                <a:lnTo>
                  <a:pt x="4331740" y="1143534"/>
                </a:lnTo>
                <a:lnTo>
                  <a:pt x="4301309" y="1201820"/>
                </a:lnTo>
                <a:lnTo>
                  <a:pt x="4267385" y="1262974"/>
                </a:lnTo>
                <a:lnTo>
                  <a:pt x="4229935" y="1326656"/>
                </a:lnTo>
                <a:lnTo>
                  <a:pt x="4209878" y="1359338"/>
                </a:lnTo>
                <a:lnTo>
                  <a:pt x="4188928" y="1392523"/>
                </a:lnTo>
                <a:lnTo>
                  <a:pt x="4167079" y="1426169"/>
                </a:lnTo>
                <a:lnTo>
                  <a:pt x="4144329" y="1460233"/>
                </a:lnTo>
                <a:lnTo>
                  <a:pt x="4120674" y="1494672"/>
                </a:lnTo>
                <a:lnTo>
                  <a:pt x="4096108" y="1529443"/>
                </a:lnTo>
                <a:lnTo>
                  <a:pt x="4070629" y="1564505"/>
                </a:lnTo>
                <a:lnTo>
                  <a:pt x="4044232" y="1599813"/>
                </a:lnTo>
                <a:lnTo>
                  <a:pt x="4016913" y="1635326"/>
                </a:lnTo>
                <a:lnTo>
                  <a:pt x="3988668" y="1671000"/>
                </a:lnTo>
                <a:lnTo>
                  <a:pt x="3959493" y="1706793"/>
                </a:lnTo>
                <a:lnTo>
                  <a:pt x="3929384" y="1742661"/>
                </a:lnTo>
                <a:lnTo>
                  <a:pt x="3898337" y="1778563"/>
                </a:lnTo>
                <a:lnTo>
                  <a:pt x="3866348" y="1814456"/>
                </a:lnTo>
                <a:lnTo>
                  <a:pt x="3833412" y="1850296"/>
                </a:lnTo>
                <a:lnTo>
                  <a:pt x="3799526" y="1886041"/>
                </a:lnTo>
                <a:lnTo>
                  <a:pt x="3764686" y="1921648"/>
                </a:lnTo>
                <a:lnTo>
                  <a:pt x="3728888" y="1957075"/>
                </a:lnTo>
                <a:lnTo>
                  <a:pt x="3692127" y="1992279"/>
                </a:lnTo>
                <a:lnTo>
                  <a:pt x="3654400" y="2027216"/>
                </a:lnTo>
                <a:lnTo>
                  <a:pt x="3615703" y="2061845"/>
                </a:lnTo>
                <a:lnTo>
                  <a:pt x="3576031" y="2096122"/>
                </a:lnTo>
                <a:lnTo>
                  <a:pt x="3535380" y="2130004"/>
                </a:lnTo>
                <a:lnTo>
                  <a:pt x="3493747" y="2163450"/>
                </a:lnTo>
                <a:lnTo>
                  <a:pt x="3451126" y="2196416"/>
                </a:lnTo>
                <a:lnTo>
                  <a:pt x="3407516" y="2228859"/>
                </a:lnTo>
                <a:lnTo>
                  <a:pt x="3362910" y="2260737"/>
                </a:lnTo>
                <a:lnTo>
                  <a:pt x="3317306" y="2292007"/>
                </a:lnTo>
                <a:lnTo>
                  <a:pt x="3270699" y="2322626"/>
                </a:lnTo>
                <a:lnTo>
                  <a:pt x="3223085" y="2352552"/>
                </a:lnTo>
                <a:lnTo>
                  <a:pt x="3174459" y="2381741"/>
                </a:lnTo>
                <a:lnTo>
                  <a:pt x="3124819" y="2410151"/>
                </a:lnTo>
                <a:lnTo>
                  <a:pt x="3074160" y="2437739"/>
                </a:lnTo>
                <a:lnTo>
                  <a:pt x="3022478" y="2464463"/>
                </a:lnTo>
                <a:lnTo>
                  <a:pt x="2969769" y="2490279"/>
                </a:lnTo>
                <a:lnTo>
                  <a:pt x="2916028" y="2515145"/>
                </a:lnTo>
                <a:lnTo>
                  <a:pt x="2861252" y="2539018"/>
                </a:lnTo>
                <a:lnTo>
                  <a:pt x="2805437" y="2561856"/>
                </a:lnTo>
                <a:lnTo>
                  <a:pt x="2748578" y="2583615"/>
                </a:lnTo>
                <a:lnTo>
                  <a:pt x="2690672" y="2604253"/>
                </a:lnTo>
                <a:lnTo>
                  <a:pt x="2631715" y="2623728"/>
                </a:lnTo>
                <a:lnTo>
                  <a:pt x="2571702" y="2641995"/>
                </a:lnTo>
                <a:lnTo>
                  <a:pt x="2510630" y="2659014"/>
                </a:lnTo>
                <a:lnTo>
                  <a:pt x="2448494" y="2674740"/>
                </a:lnTo>
                <a:lnTo>
                  <a:pt x="2385290" y="2689131"/>
                </a:lnTo>
                <a:lnTo>
                  <a:pt x="2321015" y="2702145"/>
                </a:lnTo>
                <a:lnTo>
                  <a:pt x="2255664" y="2713738"/>
                </a:lnTo>
                <a:lnTo>
                  <a:pt x="2189233" y="2723868"/>
                </a:lnTo>
                <a:lnTo>
                  <a:pt x="2121718" y="2732492"/>
                </a:lnTo>
                <a:lnTo>
                  <a:pt x="2048746" y="2740729"/>
                </a:lnTo>
                <a:lnTo>
                  <a:pt x="1976920" y="2748452"/>
                </a:lnTo>
                <a:lnTo>
                  <a:pt x="1906236" y="2755653"/>
                </a:lnTo>
                <a:lnTo>
                  <a:pt x="1836690" y="2762323"/>
                </a:lnTo>
                <a:lnTo>
                  <a:pt x="1768277" y="2768455"/>
                </a:lnTo>
                <a:lnTo>
                  <a:pt x="1700994" y="2774040"/>
                </a:lnTo>
                <a:lnTo>
                  <a:pt x="1634837" y="2779069"/>
                </a:lnTo>
                <a:lnTo>
                  <a:pt x="1569800" y="2783535"/>
                </a:lnTo>
                <a:lnTo>
                  <a:pt x="1505880" y="2787430"/>
                </a:lnTo>
                <a:lnTo>
                  <a:pt x="1443073" y="2790744"/>
                </a:lnTo>
                <a:lnTo>
                  <a:pt x="1381374" y="2793469"/>
                </a:lnTo>
                <a:lnTo>
                  <a:pt x="1320780" y="2795598"/>
                </a:lnTo>
                <a:lnTo>
                  <a:pt x="1261287" y="2797122"/>
                </a:lnTo>
                <a:lnTo>
                  <a:pt x="1202889" y="2798033"/>
                </a:lnTo>
                <a:lnTo>
                  <a:pt x="1145583" y="2798322"/>
                </a:lnTo>
                <a:lnTo>
                  <a:pt x="1089365" y="2797981"/>
                </a:lnTo>
                <a:lnTo>
                  <a:pt x="1034231" y="2797001"/>
                </a:lnTo>
                <a:lnTo>
                  <a:pt x="980176" y="2795376"/>
                </a:lnTo>
                <a:lnTo>
                  <a:pt x="927196" y="2793095"/>
                </a:lnTo>
                <a:lnTo>
                  <a:pt x="875287" y="2790151"/>
                </a:lnTo>
                <a:lnTo>
                  <a:pt x="824445" y="2786536"/>
                </a:lnTo>
                <a:lnTo>
                  <a:pt x="774666" y="2782241"/>
                </a:lnTo>
                <a:lnTo>
                  <a:pt x="725946" y="2777258"/>
                </a:lnTo>
                <a:lnTo>
                  <a:pt x="678279" y="2771579"/>
                </a:lnTo>
                <a:lnTo>
                  <a:pt x="631663" y="2765195"/>
                </a:lnTo>
                <a:lnTo>
                  <a:pt x="586093" y="2758098"/>
                </a:lnTo>
                <a:lnTo>
                  <a:pt x="541565" y="2750280"/>
                </a:lnTo>
                <a:lnTo>
                  <a:pt x="498075" y="2741733"/>
                </a:lnTo>
                <a:lnTo>
                  <a:pt x="455618" y="2732447"/>
                </a:lnTo>
                <a:lnTo>
                  <a:pt x="414191" y="2722416"/>
                </a:lnTo>
                <a:lnTo>
                  <a:pt x="373788" y="2711630"/>
                </a:lnTo>
                <a:lnTo>
                  <a:pt x="334407" y="2700081"/>
                </a:lnTo>
                <a:lnTo>
                  <a:pt x="296043" y="2687761"/>
                </a:lnTo>
                <a:lnTo>
                  <a:pt x="258691" y="2674662"/>
                </a:lnTo>
                <a:lnTo>
                  <a:pt x="222348" y="2660776"/>
                </a:lnTo>
                <a:lnTo>
                  <a:pt x="187009" y="2646093"/>
                </a:lnTo>
                <a:lnTo>
                  <a:pt x="119328" y="2614307"/>
                </a:lnTo>
                <a:lnTo>
                  <a:pt x="55613" y="2579237"/>
                </a:lnTo>
                <a:lnTo>
                  <a:pt x="0" y="2543600"/>
                </a:lnTo>
                <a:lnTo>
                  <a:pt x="0" y="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42583" y="7510912"/>
            <a:ext cx="11058525" cy="2057400"/>
          </a:xfrm>
          <a:custGeom>
            <a:avLst/>
            <a:gdLst/>
            <a:ahLst/>
            <a:cxnLst/>
            <a:rect l="l" t="t" r="r" b="b"/>
            <a:pathLst>
              <a:path w="11058525" h="2057400">
                <a:moveTo>
                  <a:pt x="10795747" y="2057393"/>
                </a:moveTo>
                <a:lnTo>
                  <a:pt x="262771" y="2057393"/>
                </a:lnTo>
                <a:lnTo>
                  <a:pt x="215625" y="2053147"/>
                </a:lnTo>
                <a:lnTo>
                  <a:pt x="171215" y="2040911"/>
                </a:lnTo>
                <a:lnTo>
                  <a:pt x="130293" y="2021435"/>
                </a:lnTo>
                <a:lnTo>
                  <a:pt x="93607" y="1995469"/>
                </a:lnTo>
                <a:lnTo>
                  <a:pt x="61909" y="1963763"/>
                </a:lnTo>
                <a:lnTo>
                  <a:pt x="35949" y="1927070"/>
                </a:lnTo>
                <a:lnTo>
                  <a:pt x="16477" y="1886138"/>
                </a:lnTo>
                <a:lnTo>
                  <a:pt x="4244" y="1841718"/>
                </a:lnTo>
                <a:lnTo>
                  <a:pt x="0" y="1794561"/>
                </a:lnTo>
                <a:lnTo>
                  <a:pt x="0" y="262831"/>
                </a:lnTo>
                <a:lnTo>
                  <a:pt x="4244" y="215674"/>
                </a:lnTo>
                <a:lnTo>
                  <a:pt x="16477" y="171255"/>
                </a:lnTo>
                <a:lnTo>
                  <a:pt x="35949" y="130323"/>
                </a:lnTo>
                <a:lnTo>
                  <a:pt x="61909" y="93629"/>
                </a:lnTo>
                <a:lnTo>
                  <a:pt x="93607" y="61924"/>
                </a:lnTo>
                <a:lnTo>
                  <a:pt x="130293" y="35958"/>
                </a:lnTo>
                <a:lnTo>
                  <a:pt x="171215" y="16481"/>
                </a:lnTo>
                <a:lnTo>
                  <a:pt x="215625" y="4245"/>
                </a:lnTo>
                <a:lnTo>
                  <a:pt x="262771" y="0"/>
                </a:lnTo>
                <a:lnTo>
                  <a:pt x="10795747" y="0"/>
                </a:lnTo>
                <a:lnTo>
                  <a:pt x="10842893" y="4245"/>
                </a:lnTo>
                <a:lnTo>
                  <a:pt x="10887303" y="16481"/>
                </a:lnTo>
                <a:lnTo>
                  <a:pt x="10928226" y="35958"/>
                </a:lnTo>
                <a:lnTo>
                  <a:pt x="10964911" y="61924"/>
                </a:lnTo>
                <a:lnTo>
                  <a:pt x="10996609" y="93629"/>
                </a:lnTo>
                <a:lnTo>
                  <a:pt x="11022569" y="130323"/>
                </a:lnTo>
                <a:lnTo>
                  <a:pt x="11042041" y="171255"/>
                </a:lnTo>
                <a:lnTo>
                  <a:pt x="11054274" y="215674"/>
                </a:lnTo>
                <a:lnTo>
                  <a:pt x="11058519" y="262831"/>
                </a:lnTo>
                <a:lnTo>
                  <a:pt x="11058519" y="1794561"/>
                </a:lnTo>
                <a:lnTo>
                  <a:pt x="11054274" y="1841718"/>
                </a:lnTo>
                <a:lnTo>
                  <a:pt x="11042041" y="1886138"/>
                </a:lnTo>
                <a:lnTo>
                  <a:pt x="11022569" y="1927070"/>
                </a:lnTo>
                <a:lnTo>
                  <a:pt x="10996609" y="1963763"/>
                </a:lnTo>
                <a:lnTo>
                  <a:pt x="10964911" y="1995469"/>
                </a:lnTo>
                <a:lnTo>
                  <a:pt x="10928226" y="2021435"/>
                </a:lnTo>
                <a:lnTo>
                  <a:pt x="10887303" y="2040911"/>
                </a:lnTo>
                <a:lnTo>
                  <a:pt x="10842893" y="2053147"/>
                </a:lnTo>
                <a:lnTo>
                  <a:pt x="10795747" y="2057393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76877" y="7703875"/>
            <a:ext cx="10144760" cy="1525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3600" spc="-25">
                <a:latin typeface="Verdana"/>
                <a:cs typeface="Verdana"/>
              </a:rPr>
              <a:t>Reservation</a:t>
            </a:r>
            <a:r>
              <a:rPr dirty="0" sz="3600" spc="-360">
                <a:latin typeface="Verdana"/>
                <a:cs typeface="Verdana"/>
              </a:rPr>
              <a:t> </a:t>
            </a:r>
            <a:r>
              <a:rPr dirty="0" sz="3600" spc="45">
                <a:latin typeface="Verdana"/>
                <a:cs typeface="Verdana"/>
              </a:rPr>
              <a:t>Entity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6000"/>
              </a:lnSpc>
              <a:spcBef>
                <a:spcPts val="1639"/>
              </a:spcBef>
              <a:tabLst>
                <a:tab pos="5882005" algn="l"/>
                <a:tab pos="6452235" algn="l"/>
              </a:tabLst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9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{</a:t>
            </a:r>
            <a:r>
              <a:rPr dirty="0" sz="2300" spc="-45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reservation_id	</a:t>
            </a:r>
            <a:r>
              <a:rPr dirty="0" sz="2300" spc="150" b="1">
                <a:latin typeface="Arial"/>
                <a:cs typeface="Arial"/>
              </a:rPr>
              <a:t>--&gt;	</a:t>
            </a:r>
            <a:r>
              <a:rPr dirty="0" sz="2300" spc="-5" b="1">
                <a:latin typeface="Arial"/>
                <a:cs typeface="Arial"/>
              </a:rPr>
              <a:t>ticket_id, </a:t>
            </a:r>
            <a:r>
              <a:rPr dirty="0" sz="2300" spc="-85" b="1">
                <a:latin typeface="Arial"/>
                <a:cs typeface="Arial"/>
              </a:rPr>
              <a:t>show_id, </a:t>
            </a:r>
            <a:r>
              <a:rPr dirty="0" sz="2300" spc="-35" b="1">
                <a:latin typeface="Arial"/>
                <a:cs typeface="Arial"/>
              </a:rPr>
              <a:t>seat_id}  </a:t>
            </a: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reservation_id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420304" y="0"/>
            <a:ext cx="1868170" cy="1868170"/>
          </a:xfrm>
          <a:custGeom>
            <a:avLst/>
            <a:gdLst/>
            <a:ahLst/>
            <a:cxnLst/>
            <a:rect l="l" t="t" r="r" b="b"/>
            <a:pathLst>
              <a:path w="1868169" h="1868170">
                <a:moveTo>
                  <a:pt x="1867694" y="1867685"/>
                </a:moveTo>
                <a:lnTo>
                  <a:pt x="0" y="0"/>
                </a:lnTo>
                <a:lnTo>
                  <a:pt x="1867694" y="0"/>
                </a:lnTo>
                <a:lnTo>
                  <a:pt x="1867694" y="1867685"/>
                </a:lnTo>
                <a:close/>
              </a:path>
            </a:pathLst>
          </a:custGeom>
          <a:solidFill>
            <a:srgbClr val="FFC7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581381" y="0"/>
            <a:ext cx="1706880" cy="1706880"/>
          </a:xfrm>
          <a:custGeom>
            <a:avLst/>
            <a:gdLst/>
            <a:ahLst/>
            <a:cxnLst/>
            <a:rect l="l" t="t" r="r" b="b"/>
            <a:pathLst>
              <a:path w="1706880" h="1706880">
                <a:moveTo>
                  <a:pt x="1706617" y="1706617"/>
                </a:moveTo>
                <a:lnTo>
                  <a:pt x="0" y="0"/>
                </a:lnTo>
              </a:path>
            </a:pathLst>
          </a:custGeom>
          <a:ln w="96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744" y="4321269"/>
            <a:ext cx="4627880" cy="14808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dirty="0" sz="4800" spc="10">
                <a:latin typeface="Verdana"/>
                <a:cs typeface="Verdana"/>
              </a:rPr>
              <a:t>FUNCTIONAL  </a:t>
            </a:r>
            <a:r>
              <a:rPr dirty="0" sz="4800" spc="-325">
                <a:latin typeface="Verdana"/>
                <a:cs typeface="Verdana"/>
              </a:rPr>
              <a:t>D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130">
                <a:latin typeface="Verdana"/>
                <a:cs typeface="Verdana"/>
              </a:rPr>
              <a:t>P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-140">
                <a:latin typeface="Verdana"/>
                <a:cs typeface="Verdana"/>
              </a:rPr>
              <a:t>N</a:t>
            </a:r>
            <a:r>
              <a:rPr dirty="0" sz="4800" spc="-325">
                <a:latin typeface="Verdana"/>
                <a:cs typeface="Verdana"/>
              </a:rPr>
              <a:t>D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-140">
                <a:latin typeface="Verdana"/>
                <a:cs typeface="Verdana"/>
              </a:rPr>
              <a:t>N</a:t>
            </a:r>
            <a:r>
              <a:rPr dirty="0" sz="4800" spc="-100">
                <a:latin typeface="Verdana"/>
                <a:cs typeface="Verdana"/>
              </a:rPr>
              <a:t>C</a:t>
            </a:r>
            <a:r>
              <a:rPr dirty="0" sz="4800" spc="-795">
                <a:latin typeface="Verdana"/>
                <a:cs typeface="Verdana"/>
              </a:rPr>
              <a:t>I</a:t>
            </a:r>
            <a:r>
              <a:rPr dirty="0" sz="4800" spc="20">
                <a:latin typeface="Verdana"/>
                <a:cs typeface="Verdana"/>
              </a:rPr>
              <a:t>E</a:t>
            </a:r>
            <a:r>
              <a:rPr dirty="0" sz="4800" spc="-484">
                <a:latin typeface="Verdana"/>
                <a:cs typeface="Verdana"/>
              </a:rPr>
              <a:t>S</a:t>
            </a:r>
            <a:endParaRPr sz="48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42583" y="0"/>
            <a:ext cx="11950700" cy="3727450"/>
            <a:chOff x="6342583" y="0"/>
            <a:chExt cx="11950700" cy="3727450"/>
          </a:xfrm>
        </p:grpSpPr>
        <p:sp>
          <p:nvSpPr>
            <p:cNvPr id="4" name="object 4"/>
            <p:cNvSpPr/>
            <p:nvPr/>
          </p:nvSpPr>
          <p:spPr>
            <a:xfrm>
              <a:off x="6342583" y="1740871"/>
              <a:ext cx="11058525" cy="1981200"/>
            </a:xfrm>
            <a:custGeom>
              <a:avLst/>
              <a:gdLst/>
              <a:ahLst/>
              <a:cxnLst/>
              <a:rect l="l" t="t" r="r" b="b"/>
              <a:pathLst>
                <a:path w="11058525" h="1981200">
                  <a:moveTo>
                    <a:pt x="10795747" y="1981191"/>
                  </a:moveTo>
                  <a:lnTo>
                    <a:pt x="262771" y="1981191"/>
                  </a:lnTo>
                  <a:lnTo>
                    <a:pt x="215625" y="1976957"/>
                  </a:lnTo>
                  <a:lnTo>
                    <a:pt x="171215" y="1964756"/>
                  </a:lnTo>
                  <a:lnTo>
                    <a:pt x="130293" y="1945334"/>
                  </a:lnTo>
                  <a:lnTo>
                    <a:pt x="93607" y="1919442"/>
                  </a:lnTo>
                  <a:lnTo>
                    <a:pt x="61909" y="1887826"/>
                  </a:lnTo>
                  <a:lnTo>
                    <a:pt x="35949" y="1851236"/>
                  </a:lnTo>
                  <a:lnTo>
                    <a:pt x="16477" y="1810420"/>
                  </a:lnTo>
                  <a:lnTo>
                    <a:pt x="4244" y="1766125"/>
                  </a:lnTo>
                  <a:lnTo>
                    <a:pt x="0" y="1719102"/>
                  </a:lnTo>
                  <a:lnTo>
                    <a:pt x="0" y="262088"/>
                  </a:lnTo>
                  <a:lnTo>
                    <a:pt x="4244" y="215065"/>
                  </a:lnTo>
                  <a:lnTo>
                    <a:pt x="16477" y="170771"/>
                  </a:lnTo>
                  <a:lnTo>
                    <a:pt x="35949" y="129954"/>
                  </a:lnTo>
                  <a:lnTo>
                    <a:pt x="61909" y="93364"/>
                  </a:lnTo>
                  <a:lnTo>
                    <a:pt x="93607" y="61749"/>
                  </a:lnTo>
                  <a:lnTo>
                    <a:pt x="130293" y="35856"/>
                  </a:lnTo>
                  <a:lnTo>
                    <a:pt x="171215" y="16435"/>
                  </a:lnTo>
                  <a:lnTo>
                    <a:pt x="215625" y="4233"/>
                  </a:lnTo>
                  <a:lnTo>
                    <a:pt x="262771" y="0"/>
                  </a:lnTo>
                  <a:lnTo>
                    <a:pt x="10795747" y="0"/>
                  </a:lnTo>
                  <a:lnTo>
                    <a:pt x="10842893" y="4233"/>
                  </a:lnTo>
                  <a:lnTo>
                    <a:pt x="10887303" y="16435"/>
                  </a:lnTo>
                  <a:lnTo>
                    <a:pt x="10928226" y="35856"/>
                  </a:lnTo>
                  <a:lnTo>
                    <a:pt x="10964911" y="61749"/>
                  </a:lnTo>
                  <a:lnTo>
                    <a:pt x="10996609" y="93364"/>
                  </a:lnTo>
                  <a:lnTo>
                    <a:pt x="11022569" y="129954"/>
                  </a:lnTo>
                  <a:lnTo>
                    <a:pt x="11042041" y="170771"/>
                  </a:lnTo>
                  <a:lnTo>
                    <a:pt x="11054274" y="215065"/>
                  </a:lnTo>
                  <a:lnTo>
                    <a:pt x="11058519" y="262088"/>
                  </a:lnTo>
                  <a:lnTo>
                    <a:pt x="11058519" y="1719102"/>
                  </a:lnTo>
                  <a:lnTo>
                    <a:pt x="11054274" y="1766125"/>
                  </a:lnTo>
                  <a:lnTo>
                    <a:pt x="11042041" y="1810420"/>
                  </a:lnTo>
                  <a:lnTo>
                    <a:pt x="11022569" y="1851236"/>
                  </a:lnTo>
                  <a:lnTo>
                    <a:pt x="10996609" y="1887826"/>
                  </a:lnTo>
                  <a:lnTo>
                    <a:pt x="10964911" y="1919442"/>
                  </a:lnTo>
                  <a:lnTo>
                    <a:pt x="10928226" y="1945334"/>
                  </a:lnTo>
                  <a:lnTo>
                    <a:pt x="10887303" y="1964756"/>
                  </a:lnTo>
                  <a:lnTo>
                    <a:pt x="10842893" y="1976957"/>
                  </a:lnTo>
                  <a:lnTo>
                    <a:pt x="10795747" y="1981191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420303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81381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342583" y="4058229"/>
            <a:ext cx="11058525" cy="2057400"/>
          </a:xfrm>
          <a:custGeom>
            <a:avLst/>
            <a:gdLst/>
            <a:ahLst/>
            <a:cxnLst/>
            <a:rect l="l" t="t" r="r" b="b"/>
            <a:pathLst>
              <a:path w="11058525" h="2057400">
                <a:moveTo>
                  <a:pt x="10795747" y="2057393"/>
                </a:moveTo>
                <a:lnTo>
                  <a:pt x="262771" y="2057393"/>
                </a:lnTo>
                <a:lnTo>
                  <a:pt x="215625" y="2053147"/>
                </a:lnTo>
                <a:lnTo>
                  <a:pt x="171215" y="2040911"/>
                </a:lnTo>
                <a:lnTo>
                  <a:pt x="130293" y="2021435"/>
                </a:lnTo>
                <a:lnTo>
                  <a:pt x="93607" y="1995469"/>
                </a:lnTo>
                <a:lnTo>
                  <a:pt x="61909" y="1963763"/>
                </a:lnTo>
                <a:lnTo>
                  <a:pt x="35949" y="1927070"/>
                </a:lnTo>
                <a:lnTo>
                  <a:pt x="16477" y="1886138"/>
                </a:lnTo>
                <a:lnTo>
                  <a:pt x="4244" y="1841718"/>
                </a:lnTo>
                <a:lnTo>
                  <a:pt x="0" y="1794561"/>
                </a:lnTo>
                <a:lnTo>
                  <a:pt x="0" y="262831"/>
                </a:lnTo>
                <a:lnTo>
                  <a:pt x="4244" y="215674"/>
                </a:lnTo>
                <a:lnTo>
                  <a:pt x="16477" y="171255"/>
                </a:lnTo>
                <a:lnTo>
                  <a:pt x="35949" y="130323"/>
                </a:lnTo>
                <a:lnTo>
                  <a:pt x="61909" y="93629"/>
                </a:lnTo>
                <a:lnTo>
                  <a:pt x="93607" y="61924"/>
                </a:lnTo>
                <a:lnTo>
                  <a:pt x="130293" y="35958"/>
                </a:lnTo>
                <a:lnTo>
                  <a:pt x="171215" y="16481"/>
                </a:lnTo>
                <a:lnTo>
                  <a:pt x="215625" y="4245"/>
                </a:lnTo>
                <a:lnTo>
                  <a:pt x="262771" y="0"/>
                </a:lnTo>
                <a:lnTo>
                  <a:pt x="10795747" y="0"/>
                </a:lnTo>
                <a:lnTo>
                  <a:pt x="10842893" y="4245"/>
                </a:lnTo>
                <a:lnTo>
                  <a:pt x="10887303" y="16481"/>
                </a:lnTo>
                <a:lnTo>
                  <a:pt x="10928226" y="35958"/>
                </a:lnTo>
                <a:lnTo>
                  <a:pt x="10964911" y="61924"/>
                </a:lnTo>
                <a:lnTo>
                  <a:pt x="10996609" y="93629"/>
                </a:lnTo>
                <a:lnTo>
                  <a:pt x="11022569" y="130323"/>
                </a:lnTo>
                <a:lnTo>
                  <a:pt x="11042041" y="171255"/>
                </a:lnTo>
                <a:lnTo>
                  <a:pt x="11054274" y="215674"/>
                </a:lnTo>
                <a:lnTo>
                  <a:pt x="11058519" y="262831"/>
                </a:lnTo>
                <a:lnTo>
                  <a:pt x="11058519" y="1794561"/>
                </a:lnTo>
                <a:lnTo>
                  <a:pt x="11054274" y="1841718"/>
                </a:lnTo>
                <a:lnTo>
                  <a:pt x="11042041" y="1886138"/>
                </a:lnTo>
                <a:lnTo>
                  <a:pt x="11022569" y="1927070"/>
                </a:lnTo>
                <a:lnTo>
                  <a:pt x="10996609" y="1963763"/>
                </a:lnTo>
                <a:lnTo>
                  <a:pt x="10964911" y="1995469"/>
                </a:lnTo>
                <a:lnTo>
                  <a:pt x="10928226" y="2021435"/>
                </a:lnTo>
                <a:lnTo>
                  <a:pt x="10887303" y="2040911"/>
                </a:lnTo>
                <a:lnTo>
                  <a:pt x="10842893" y="2053147"/>
                </a:lnTo>
                <a:lnTo>
                  <a:pt x="10795747" y="2057393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2583" y="6432803"/>
            <a:ext cx="11058525" cy="2057400"/>
          </a:xfrm>
          <a:custGeom>
            <a:avLst/>
            <a:gdLst/>
            <a:ahLst/>
            <a:cxnLst/>
            <a:rect l="l" t="t" r="r" b="b"/>
            <a:pathLst>
              <a:path w="11058525" h="2057400">
                <a:moveTo>
                  <a:pt x="10795747" y="2057393"/>
                </a:moveTo>
                <a:lnTo>
                  <a:pt x="262771" y="2057393"/>
                </a:lnTo>
                <a:lnTo>
                  <a:pt x="215625" y="2053147"/>
                </a:lnTo>
                <a:lnTo>
                  <a:pt x="171215" y="2040911"/>
                </a:lnTo>
                <a:lnTo>
                  <a:pt x="130293" y="2021435"/>
                </a:lnTo>
                <a:lnTo>
                  <a:pt x="93607" y="1995469"/>
                </a:lnTo>
                <a:lnTo>
                  <a:pt x="61909" y="1963763"/>
                </a:lnTo>
                <a:lnTo>
                  <a:pt x="35949" y="1927070"/>
                </a:lnTo>
                <a:lnTo>
                  <a:pt x="16477" y="1886138"/>
                </a:lnTo>
                <a:lnTo>
                  <a:pt x="4244" y="1841718"/>
                </a:lnTo>
                <a:lnTo>
                  <a:pt x="0" y="1794561"/>
                </a:lnTo>
                <a:lnTo>
                  <a:pt x="0" y="262831"/>
                </a:lnTo>
                <a:lnTo>
                  <a:pt x="4244" y="215674"/>
                </a:lnTo>
                <a:lnTo>
                  <a:pt x="16477" y="171255"/>
                </a:lnTo>
                <a:lnTo>
                  <a:pt x="35949" y="130323"/>
                </a:lnTo>
                <a:lnTo>
                  <a:pt x="61909" y="93629"/>
                </a:lnTo>
                <a:lnTo>
                  <a:pt x="93607" y="61924"/>
                </a:lnTo>
                <a:lnTo>
                  <a:pt x="130293" y="35958"/>
                </a:lnTo>
                <a:lnTo>
                  <a:pt x="171215" y="16481"/>
                </a:lnTo>
                <a:lnTo>
                  <a:pt x="215625" y="4245"/>
                </a:lnTo>
                <a:lnTo>
                  <a:pt x="262771" y="0"/>
                </a:lnTo>
                <a:lnTo>
                  <a:pt x="10795747" y="0"/>
                </a:lnTo>
                <a:lnTo>
                  <a:pt x="10842893" y="4245"/>
                </a:lnTo>
                <a:lnTo>
                  <a:pt x="10887303" y="16481"/>
                </a:lnTo>
                <a:lnTo>
                  <a:pt x="10928226" y="35958"/>
                </a:lnTo>
                <a:lnTo>
                  <a:pt x="10964911" y="61924"/>
                </a:lnTo>
                <a:lnTo>
                  <a:pt x="10996609" y="93629"/>
                </a:lnTo>
                <a:lnTo>
                  <a:pt x="11022569" y="130323"/>
                </a:lnTo>
                <a:lnTo>
                  <a:pt x="11042041" y="171255"/>
                </a:lnTo>
                <a:lnTo>
                  <a:pt x="11054274" y="215674"/>
                </a:lnTo>
                <a:lnTo>
                  <a:pt x="11058519" y="262831"/>
                </a:lnTo>
                <a:lnTo>
                  <a:pt x="11058519" y="1794561"/>
                </a:lnTo>
                <a:lnTo>
                  <a:pt x="11054274" y="1841718"/>
                </a:lnTo>
                <a:lnTo>
                  <a:pt x="11042041" y="1886138"/>
                </a:lnTo>
                <a:lnTo>
                  <a:pt x="11022569" y="1927070"/>
                </a:lnTo>
                <a:lnTo>
                  <a:pt x="10996609" y="1963763"/>
                </a:lnTo>
                <a:lnTo>
                  <a:pt x="10964911" y="1995469"/>
                </a:lnTo>
                <a:lnTo>
                  <a:pt x="10928226" y="2021435"/>
                </a:lnTo>
                <a:lnTo>
                  <a:pt x="10887303" y="2040911"/>
                </a:lnTo>
                <a:lnTo>
                  <a:pt x="10842893" y="2053147"/>
                </a:lnTo>
                <a:lnTo>
                  <a:pt x="10795747" y="2057393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749165" cy="2798445"/>
          </a:xfrm>
          <a:custGeom>
            <a:avLst/>
            <a:gdLst/>
            <a:ahLst/>
            <a:cxnLst/>
            <a:rect l="l" t="t" r="r" b="b"/>
            <a:pathLst>
              <a:path w="4749165" h="2798445">
                <a:moveTo>
                  <a:pt x="0" y="0"/>
                </a:moveTo>
                <a:lnTo>
                  <a:pt x="4747221" y="0"/>
                </a:lnTo>
                <a:lnTo>
                  <a:pt x="4748742" y="42226"/>
                </a:lnTo>
                <a:lnTo>
                  <a:pt x="4747470" y="91380"/>
                </a:lnTo>
                <a:lnTo>
                  <a:pt x="4743319" y="138448"/>
                </a:lnTo>
                <a:lnTo>
                  <a:pt x="4736533" y="183610"/>
                </a:lnTo>
                <a:lnTo>
                  <a:pt x="4727357" y="227043"/>
                </a:lnTo>
                <a:lnTo>
                  <a:pt x="4716036" y="268925"/>
                </a:lnTo>
                <a:lnTo>
                  <a:pt x="4702814" y="309434"/>
                </a:lnTo>
                <a:lnTo>
                  <a:pt x="4687937" y="348747"/>
                </a:lnTo>
                <a:lnTo>
                  <a:pt x="4671648" y="387043"/>
                </a:lnTo>
                <a:lnTo>
                  <a:pt x="4654192" y="424499"/>
                </a:lnTo>
                <a:lnTo>
                  <a:pt x="4635815" y="461294"/>
                </a:lnTo>
                <a:lnTo>
                  <a:pt x="4616760" y="497604"/>
                </a:lnTo>
                <a:lnTo>
                  <a:pt x="4538659" y="641565"/>
                </a:lnTo>
                <a:lnTo>
                  <a:pt x="4519887" y="678124"/>
                </a:lnTo>
                <a:lnTo>
                  <a:pt x="4501906" y="715266"/>
                </a:lnTo>
                <a:lnTo>
                  <a:pt x="4484959" y="753169"/>
                </a:lnTo>
                <a:lnTo>
                  <a:pt x="4469293" y="792012"/>
                </a:lnTo>
                <a:lnTo>
                  <a:pt x="4455151" y="831971"/>
                </a:lnTo>
                <a:lnTo>
                  <a:pt x="4442779" y="873225"/>
                </a:lnTo>
                <a:lnTo>
                  <a:pt x="4438113" y="889533"/>
                </a:lnTo>
                <a:lnTo>
                  <a:pt x="4432628" y="907113"/>
                </a:lnTo>
                <a:lnTo>
                  <a:pt x="4419178" y="945923"/>
                </a:lnTo>
                <a:lnTo>
                  <a:pt x="4402396" y="989312"/>
                </a:lnTo>
                <a:lnTo>
                  <a:pt x="4382251" y="1036938"/>
                </a:lnTo>
                <a:lnTo>
                  <a:pt x="4358710" y="1088460"/>
                </a:lnTo>
                <a:lnTo>
                  <a:pt x="4331740" y="1143534"/>
                </a:lnTo>
                <a:lnTo>
                  <a:pt x="4301309" y="1201820"/>
                </a:lnTo>
                <a:lnTo>
                  <a:pt x="4267385" y="1262974"/>
                </a:lnTo>
                <a:lnTo>
                  <a:pt x="4229935" y="1326656"/>
                </a:lnTo>
                <a:lnTo>
                  <a:pt x="4209878" y="1359338"/>
                </a:lnTo>
                <a:lnTo>
                  <a:pt x="4188928" y="1392523"/>
                </a:lnTo>
                <a:lnTo>
                  <a:pt x="4167079" y="1426169"/>
                </a:lnTo>
                <a:lnTo>
                  <a:pt x="4144329" y="1460233"/>
                </a:lnTo>
                <a:lnTo>
                  <a:pt x="4120674" y="1494672"/>
                </a:lnTo>
                <a:lnTo>
                  <a:pt x="4096108" y="1529443"/>
                </a:lnTo>
                <a:lnTo>
                  <a:pt x="4070629" y="1564505"/>
                </a:lnTo>
                <a:lnTo>
                  <a:pt x="4044232" y="1599813"/>
                </a:lnTo>
                <a:lnTo>
                  <a:pt x="4016913" y="1635326"/>
                </a:lnTo>
                <a:lnTo>
                  <a:pt x="3988668" y="1671000"/>
                </a:lnTo>
                <a:lnTo>
                  <a:pt x="3959493" y="1706793"/>
                </a:lnTo>
                <a:lnTo>
                  <a:pt x="3929384" y="1742661"/>
                </a:lnTo>
                <a:lnTo>
                  <a:pt x="3898337" y="1778563"/>
                </a:lnTo>
                <a:lnTo>
                  <a:pt x="3866348" y="1814456"/>
                </a:lnTo>
                <a:lnTo>
                  <a:pt x="3833412" y="1850296"/>
                </a:lnTo>
                <a:lnTo>
                  <a:pt x="3799526" y="1886041"/>
                </a:lnTo>
                <a:lnTo>
                  <a:pt x="3764686" y="1921648"/>
                </a:lnTo>
                <a:lnTo>
                  <a:pt x="3728888" y="1957075"/>
                </a:lnTo>
                <a:lnTo>
                  <a:pt x="3692127" y="1992279"/>
                </a:lnTo>
                <a:lnTo>
                  <a:pt x="3654400" y="2027216"/>
                </a:lnTo>
                <a:lnTo>
                  <a:pt x="3615703" y="2061845"/>
                </a:lnTo>
                <a:lnTo>
                  <a:pt x="3576031" y="2096122"/>
                </a:lnTo>
                <a:lnTo>
                  <a:pt x="3535380" y="2130004"/>
                </a:lnTo>
                <a:lnTo>
                  <a:pt x="3493747" y="2163450"/>
                </a:lnTo>
                <a:lnTo>
                  <a:pt x="3451126" y="2196416"/>
                </a:lnTo>
                <a:lnTo>
                  <a:pt x="3407516" y="2228859"/>
                </a:lnTo>
                <a:lnTo>
                  <a:pt x="3362910" y="2260737"/>
                </a:lnTo>
                <a:lnTo>
                  <a:pt x="3317306" y="2292007"/>
                </a:lnTo>
                <a:lnTo>
                  <a:pt x="3270699" y="2322626"/>
                </a:lnTo>
                <a:lnTo>
                  <a:pt x="3223085" y="2352552"/>
                </a:lnTo>
                <a:lnTo>
                  <a:pt x="3174459" y="2381741"/>
                </a:lnTo>
                <a:lnTo>
                  <a:pt x="3124819" y="2410151"/>
                </a:lnTo>
                <a:lnTo>
                  <a:pt x="3074160" y="2437739"/>
                </a:lnTo>
                <a:lnTo>
                  <a:pt x="3022478" y="2464463"/>
                </a:lnTo>
                <a:lnTo>
                  <a:pt x="2969769" y="2490279"/>
                </a:lnTo>
                <a:lnTo>
                  <a:pt x="2916028" y="2515145"/>
                </a:lnTo>
                <a:lnTo>
                  <a:pt x="2861252" y="2539018"/>
                </a:lnTo>
                <a:lnTo>
                  <a:pt x="2805437" y="2561856"/>
                </a:lnTo>
                <a:lnTo>
                  <a:pt x="2748578" y="2583615"/>
                </a:lnTo>
                <a:lnTo>
                  <a:pt x="2690672" y="2604253"/>
                </a:lnTo>
                <a:lnTo>
                  <a:pt x="2631715" y="2623728"/>
                </a:lnTo>
                <a:lnTo>
                  <a:pt x="2571702" y="2641995"/>
                </a:lnTo>
                <a:lnTo>
                  <a:pt x="2510630" y="2659014"/>
                </a:lnTo>
                <a:lnTo>
                  <a:pt x="2448494" y="2674740"/>
                </a:lnTo>
                <a:lnTo>
                  <a:pt x="2385290" y="2689131"/>
                </a:lnTo>
                <a:lnTo>
                  <a:pt x="2321015" y="2702145"/>
                </a:lnTo>
                <a:lnTo>
                  <a:pt x="2255664" y="2713738"/>
                </a:lnTo>
                <a:lnTo>
                  <a:pt x="2189233" y="2723868"/>
                </a:lnTo>
                <a:lnTo>
                  <a:pt x="2121718" y="2732492"/>
                </a:lnTo>
                <a:lnTo>
                  <a:pt x="2048746" y="2740729"/>
                </a:lnTo>
                <a:lnTo>
                  <a:pt x="1976920" y="2748452"/>
                </a:lnTo>
                <a:lnTo>
                  <a:pt x="1906236" y="2755653"/>
                </a:lnTo>
                <a:lnTo>
                  <a:pt x="1836690" y="2762323"/>
                </a:lnTo>
                <a:lnTo>
                  <a:pt x="1768277" y="2768455"/>
                </a:lnTo>
                <a:lnTo>
                  <a:pt x="1700994" y="2774040"/>
                </a:lnTo>
                <a:lnTo>
                  <a:pt x="1634837" y="2779069"/>
                </a:lnTo>
                <a:lnTo>
                  <a:pt x="1569800" y="2783535"/>
                </a:lnTo>
                <a:lnTo>
                  <a:pt x="1505880" y="2787430"/>
                </a:lnTo>
                <a:lnTo>
                  <a:pt x="1443073" y="2790744"/>
                </a:lnTo>
                <a:lnTo>
                  <a:pt x="1381374" y="2793469"/>
                </a:lnTo>
                <a:lnTo>
                  <a:pt x="1320780" y="2795598"/>
                </a:lnTo>
                <a:lnTo>
                  <a:pt x="1261287" y="2797122"/>
                </a:lnTo>
                <a:lnTo>
                  <a:pt x="1202889" y="2798033"/>
                </a:lnTo>
                <a:lnTo>
                  <a:pt x="1145583" y="2798322"/>
                </a:lnTo>
                <a:lnTo>
                  <a:pt x="1089365" y="2797981"/>
                </a:lnTo>
                <a:lnTo>
                  <a:pt x="1034231" y="2797001"/>
                </a:lnTo>
                <a:lnTo>
                  <a:pt x="980176" y="2795376"/>
                </a:lnTo>
                <a:lnTo>
                  <a:pt x="927196" y="2793095"/>
                </a:lnTo>
                <a:lnTo>
                  <a:pt x="875287" y="2790151"/>
                </a:lnTo>
                <a:lnTo>
                  <a:pt x="824445" y="2786536"/>
                </a:lnTo>
                <a:lnTo>
                  <a:pt x="774666" y="2782241"/>
                </a:lnTo>
                <a:lnTo>
                  <a:pt x="725946" y="2777258"/>
                </a:lnTo>
                <a:lnTo>
                  <a:pt x="678279" y="2771579"/>
                </a:lnTo>
                <a:lnTo>
                  <a:pt x="631663" y="2765195"/>
                </a:lnTo>
                <a:lnTo>
                  <a:pt x="586093" y="2758098"/>
                </a:lnTo>
                <a:lnTo>
                  <a:pt x="541565" y="2750280"/>
                </a:lnTo>
                <a:lnTo>
                  <a:pt x="498075" y="2741733"/>
                </a:lnTo>
                <a:lnTo>
                  <a:pt x="455618" y="2732447"/>
                </a:lnTo>
                <a:lnTo>
                  <a:pt x="414191" y="2722416"/>
                </a:lnTo>
                <a:lnTo>
                  <a:pt x="373788" y="2711630"/>
                </a:lnTo>
                <a:lnTo>
                  <a:pt x="334407" y="2700081"/>
                </a:lnTo>
                <a:lnTo>
                  <a:pt x="296043" y="2687761"/>
                </a:lnTo>
                <a:lnTo>
                  <a:pt x="258691" y="2674662"/>
                </a:lnTo>
                <a:lnTo>
                  <a:pt x="222348" y="2660776"/>
                </a:lnTo>
                <a:lnTo>
                  <a:pt x="187009" y="2646093"/>
                </a:lnTo>
                <a:lnTo>
                  <a:pt x="119328" y="2614307"/>
                </a:lnTo>
                <a:lnTo>
                  <a:pt x="55613" y="2579237"/>
                </a:lnTo>
                <a:lnTo>
                  <a:pt x="0" y="2543600"/>
                </a:lnTo>
                <a:lnTo>
                  <a:pt x="0" y="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76877" y="1937958"/>
            <a:ext cx="25196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0"/>
              <a:t>Seat</a:t>
            </a:r>
            <a:r>
              <a:rPr dirty="0" sz="3600" spc="-415"/>
              <a:t> </a:t>
            </a:r>
            <a:r>
              <a:rPr dirty="0" sz="3600" spc="45"/>
              <a:t>Entity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6876877" y="2681382"/>
            <a:ext cx="967422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  <a:tabLst>
                <a:tab pos="4888865" algn="l"/>
              </a:tabLst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0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{</a:t>
            </a:r>
            <a:r>
              <a:rPr dirty="0" sz="2300" spc="-50" b="1">
                <a:latin typeface="Arial"/>
                <a:cs typeface="Arial"/>
              </a:rPr>
              <a:t> </a:t>
            </a:r>
            <a:r>
              <a:rPr dirty="0" sz="2300" spc="-35" b="1">
                <a:latin typeface="Arial"/>
                <a:cs typeface="Arial"/>
              </a:rPr>
              <a:t>seat_id	</a:t>
            </a:r>
            <a:r>
              <a:rPr dirty="0" sz="2300" spc="150" b="1">
                <a:latin typeface="Arial"/>
                <a:cs typeface="Arial"/>
              </a:rPr>
              <a:t>--&gt; </a:t>
            </a:r>
            <a:r>
              <a:rPr dirty="0" sz="2300" spc="-35" b="1">
                <a:latin typeface="Arial"/>
                <a:cs typeface="Arial"/>
              </a:rPr>
              <a:t>seat_number, </a:t>
            </a:r>
            <a:r>
              <a:rPr dirty="0" sz="2300" spc="-40" b="1">
                <a:latin typeface="Arial"/>
                <a:cs typeface="Arial"/>
              </a:rPr>
              <a:t>seat_row,</a:t>
            </a:r>
            <a:r>
              <a:rPr dirty="0" sz="2300" spc="-29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ent_id}  </a:t>
            </a: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-35" b="1">
                <a:latin typeface="Arial"/>
                <a:cs typeface="Arial"/>
              </a:rPr>
              <a:t>seat_id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6877" y="4304776"/>
            <a:ext cx="9543415" cy="16821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40">
                <a:latin typeface="Verdana"/>
                <a:cs typeface="Verdana"/>
              </a:rPr>
              <a:t>Shows</a:t>
            </a:r>
            <a:r>
              <a:rPr dirty="0" sz="3600" spc="-360">
                <a:latin typeface="Verdana"/>
                <a:cs typeface="Verdana"/>
              </a:rPr>
              <a:t> </a:t>
            </a:r>
            <a:r>
              <a:rPr dirty="0" sz="3600" spc="45">
                <a:latin typeface="Verdana"/>
                <a:cs typeface="Verdana"/>
              </a:rPr>
              <a:t>Entity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ts val="2930"/>
              </a:lnSpc>
              <a:spcBef>
                <a:spcPts val="65"/>
              </a:spcBef>
              <a:tabLst>
                <a:tab pos="5006340" algn="l"/>
              </a:tabLst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0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{</a:t>
            </a:r>
            <a:r>
              <a:rPr dirty="0" sz="2300" spc="-50" b="1">
                <a:latin typeface="Arial"/>
                <a:cs typeface="Arial"/>
              </a:rPr>
              <a:t> </a:t>
            </a:r>
            <a:r>
              <a:rPr dirty="0" sz="2300" spc="-85" b="1">
                <a:latin typeface="Arial"/>
                <a:cs typeface="Arial"/>
              </a:rPr>
              <a:t>show_id	</a:t>
            </a:r>
            <a:r>
              <a:rPr dirty="0" sz="2300" spc="150" b="1">
                <a:latin typeface="Arial"/>
                <a:cs typeface="Arial"/>
              </a:rPr>
              <a:t>--&gt; </a:t>
            </a:r>
            <a:r>
              <a:rPr dirty="0" sz="2300" spc="-70" b="1">
                <a:latin typeface="Arial"/>
                <a:cs typeface="Arial"/>
              </a:rPr>
              <a:t>show_slot, </a:t>
            </a:r>
            <a:r>
              <a:rPr dirty="0" sz="2300" spc="-55" b="1">
                <a:latin typeface="Arial"/>
                <a:cs typeface="Arial"/>
              </a:rPr>
              <a:t>show_date,</a:t>
            </a:r>
            <a:r>
              <a:rPr dirty="0" sz="2300" spc="-285" b="1">
                <a:latin typeface="Arial"/>
                <a:cs typeface="Arial"/>
              </a:rPr>
              <a:t> </a:t>
            </a:r>
            <a:r>
              <a:rPr dirty="0" sz="2300" spc="-30" b="1">
                <a:latin typeface="Arial"/>
                <a:cs typeface="Arial"/>
              </a:rPr>
              <a:t>ent_id,  </a:t>
            </a:r>
            <a:r>
              <a:rPr dirty="0" sz="2300" spc="-35" b="1">
                <a:latin typeface="Arial"/>
                <a:cs typeface="Arial"/>
              </a:rPr>
              <a:t>movie_name}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-85" b="1">
                <a:latin typeface="Arial"/>
                <a:cs typeface="Arial"/>
              </a:rPr>
              <a:t>show_id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76877" y="6481829"/>
            <a:ext cx="8726170" cy="1664335"/>
          </a:xfrm>
          <a:prstGeom prst="rect">
            <a:avLst/>
          </a:prstGeom>
        </p:spPr>
        <p:txBody>
          <a:bodyPr wrap="square" lIns="0" tIns="237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3600" spc="40">
                <a:latin typeface="Verdana"/>
                <a:cs typeface="Verdana"/>
              </a:rPr>
              <a:t>Ticket</a:t>
            </a:r>
            <a:r>
              <a:rPr dirty="0" sz="3600" spc="-360">
                <a:latin typeface="Verdana"/>
                <a:cs typeface="Verdana"/>
              </a:rPr>
              <a:t> </a:t>
            </a:r>
            <a:r>
              <a:rPr dirty="0" sz="3600" spc="45">
                <a:latin typeface="Verdana"/>
                <a:cs typeface="Verdana"/>
              </a:rPr>
              <a:t>Entity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6000"/>
              </a:lnSpc>
              <a:spcBef>
                <a:spcPts val="960"/>
              </a:spcBef>
            </a:pPr>
            <a:r>
              <a:rPr dirty="0" sz="2300" spc="-25" b="1">
                <a:latin typeface="Arial"/>
                <a:cs typeface="Arial"/>
              </a:rPr>
              <a:t>Functional </a:t>
            </a:r>
            <a:r>
              <a:rPr dirty="0" sz="2300" spc="-30" b="1">
                <a:latin typeface="Arial"/>
                <a:cs typeface="Arial"/>
              </a:rPr>
              <a:t>Dependency </a:t>
            </a:r>
            <a:r>
              <a:rPr dirty="0" sz="2300" spc="105" b="1">
                <a:latin typeface="Arial"/>
                <a:cs typeface="Arial"/>
              </a:rPr>
              <a:t>= </a:t>
            </a:r>
            <a:r>
              <a:rPr dirty="0" sz="2300" spc="-25" b="1">
                <a:latin typeface="Arial"/>
                <a:cs typeface="Arial"/>
              </a:rPr>
              <a:t>{ </a:t>
            </a:r>
            <a:r>
              <a:rPr dirty="0" sz="2300" spc="5" b="1">
                <a:latin typeface="Arial"/>
                <a:cs typeface="Arial"/>
              </a:rPr>
              <a:t>ticket_id </a:t>
            </a:r>
            <a:r>
              <a:rPr dirty="0" sz="2300" spc="150" b="1">
                <a:latin typeface="Arial"/>
                <a:cs typeface="Arial"/>
              </a:rPr>
              <a:t>--&gt;</a:t>
            </a:r>
            <a:r>
              <a:rPr dirty="0" sz="2300" spc="-465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price, </a:t>
            </a:r>
            <a:r>
              <a:rPr dirty="0" sz="2300" spc="-50" b="1">
                <a:latin typeface="Arial"/>
                <a:cs typeface="Arial"/>
              </a:rPr>
              <a:t>cust_id, </a:t>
            </a:r>
            <a:r>
              <a:rPr dirty="0" sz="2300" spc="-75" b="1">
                <a:latin typeface="Arial"/>
                <a:cs typeface="Arial"/>
              </a:rPr>
              <a:t>show_id}  </a:t>
            </a:r>
            <a:r>
              <a:rPr dirty="0" sz="2300" spc="-30" b="1">
                <a:latin typeface="Arial"/>
                <a:cs typeface="Arial"/>
              </a:rPr>
              <a:t>Candidate </a:t>
            </a:r>
            <a:r>
              <a:rPr dirty="0" sz="2300" spc="15" b="1">
                <a:latin typeface="Arial"/>
                <a:cs typeface="Arial"/>
              </a:rPr>
              <a:t>key </a:t>
            </a:r>
            <a:r>
              <a:rPr dirty="0" sz="2300" spc="105" b="1">
                <a:latin typeface="Arial"/>
                <a:cs typeface="Arial"/>
              </a:rPr>
              <a:t>=</a:t>
            </a:r>
            <a:r>
              <a:rPr dirty="0" sz="2300" spc="-185" b="1">
                <a:latin typeface="Arial"/>
                <a:cs typeface="Arial"/>
              </a:rPr>
              <a:t> </a:t>
            </a:r>
            <a:r>
              <a:rPr dirty="0" sz="2300" spc="5" b="1">
                <a:latin typeface="Arial"/>
                <a:cs typeface="Arial"/>
              </a:rPr>
              <a:t>ticket_id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53029" cy="367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25292" y="0"/>
            <a:ext cx="10262707" cy="5452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7900783"/>
            <a:ext cx="4737100" cy="2386330"/>
          </a:xfrm>
          <a:custGeom>
            <a:avLst/>
            <a:gdLst/>
            <a:ahLst/>
            <a:cxnLst/>
            <a:rect l="l" t="t" r="r" b="b"/>
            <a:pathLst>
              <a:path w="4737100" h="2386329">
                <a:moveTo>
                  <a:pt x="4736682" y="2386216"/>
                </a:moveTo>
                <a:lnTo>
                  <a:pt x="0" y="2386216"/>
                </a:lnTo>
                <a:lnTo>
                  <a:pt x="0" y="0"/>
                </a:lnTo>
                <a:lnTo>
                  <a:pt x="10647" y="1172"/>
                </a:lnTo>
                <a:lnTo>
                  <a:pt x="55022" y="6354"/>
                </a:lnTo>
                <a:lnTo>
                  <a:pt x="99645" y="11857"/>
                </a:lnTo>
                <a:lnTo>
                  <a:pt x="144507" y="17681"/>
                </a:lnTo>
                <a:lnTo>
                  <a:pt x="189601" y="23823"/>
                </a:lnTo>
                <a:lnTo>
                  <a:pt x="234919" y="30284"/>
                </a:lnTo>
                <a:lnTo>
                  <a:pt x="280453" y="37062"/>
                </a:lnTo>
                <a:lnTo>
                  <a:pt x="326195" y="44156"/>
                </a:lnTo>
                <a:lnTo>
                  <a:pt x="372137" y="51567"/>
                </a:lnTo>
                <a:lnTo>
                  <a:pt x="418272" y="59291"/>
                </a:lnTo>
                <a:lnTo>
                  <a:pt x="464591" y="67330"/>
                </a:lnTo>
                <a:lnTo>
                  <a:pt x="511087" y="75681"/>
                </a:lnTo>
                <a:lnTo>
                  <a:pt x="557752" y="84345"/>
                </a:lnTo>
                <a:lnTo>
                  <a:pt x="604577" y="93319"/>
                </a:lnTo>
                <a:lnTo>
                  <a:pt x="651556" y="102604"/>
                </a:lnTo>
                <a:lnTo>
                  <a:pt x="698680" y="112198"/>
                </a:lnTo>
                <a:lnTo>
                  <a:pt x="745941" y="122100"/>
                </a:lnTo>
                <a:lnTo>
                  <a:pt x="793331" y="132309"/>
                </a:lnTo>
                <a:lnTo>
                  <a:pt x="840844" y="142825"/>
                </a:lnTo>
                <a:lnTo>
                  <a:pt x="888470" y="153647"/>
                </a:lnTo>
                <a:lnTo>
                  <a:pt x="936201" y="164773"/>
                </a:lnTo>
                <a:lnTo>
                  <a:pt x="984031" y="176203"/>
                </a:lnTo>
                <a:lnTo>
                  <a:pt x="1031951" y="187936"/>
                </a:lnTo>
                <a:lnTo>
                  <a:pt x="1079954" y="199971"/>
                </a:lnTo>
                <a:lnTo>
                  <a:pt x="1128030" y="212307"/>
                </a:lnTo>
                <a:lnTo>
                  <a:pt x="1176174" y="224943"/>
                </a:lnTo>
                <a:lnTo>
                  <a:pt x="1224376" y="237878"/>
                </a:lnTo>
                <a:lnTo>
                  <a:pt x="1272628" y="251112"/>
                </a:lnTo>
                <a:lnTo>
                  <a:pt x="1320924" y="264643"/>
                </a:lnTo>
                <a:lnTo>
                  <a:pt x="1369255" y="278471"/>
                </a:lnTo>
                <a:lnTo>
                  <a:pt x="1417613" y="292594"/>
                </a:lnTo>
                <a:lnTo>
                  <a:pt x="1465990" y="307012"/>
                </a:lnTo>
                <a:lnTo>
                  <a:pt x="1514379" y="321724"/>
                </a:lnTo>
                <a:lnTo>
                  <a:pt x="1562772" y="336729"/>
                </a:lnTo>
                <a:lnTo>
                  <a:pt x="1611160" y="352025"/>
                </a:lnTo>
                <a:lnTo>
                  <a:pt x="1659536" y="367613"/>
                </a:lnTo>
                <a:lnTo>
                  <a:pt x="1707893" y="383491"/>
                </a:lnTo>
                <a:lnTo>
                  <a:pt x="1756221" y="399658"/>
                </a:lnTo>
                <a:lnTo>
                  <a:pt x="1804514" y="416113"/>
                </a:lnTo>
                <a:lnTo>
                  <a:pt x="1852763" y="432856"/>
                </a:lnTo>
                <a:lnTo>
                  <a:pt x="1900961" y="449886"/>
                </a:lnTo>
                <a:lnTo>
                  <a:pt x="1949099" y="467201"/>
                </a:lnTo>
                <a:lnTo>
                  <a:pt x="1997170" y="484800"/>
                </a:lnTo>
                <a:lnTo>
                  <a:pt x="2045167" y="502684"/>
                </a:lnTo>
                <a:lnTo>
                  <a:pt x="2093080" y="520851"/>
                </a:lnTo>
                <a:lnTo>
                  <a:pt x="2140903" y="539299"/>
                </a:lnTo>
                <a:lnTo>
                  <a:pt x="2188627" y="558029"/>
                </a:lnTo>
                <a:lnTo>
                  <a:pt x="2236244" y="577038"/>
                </a:lnTo>
                <a:lnTo>
                  <a:pt x="2283747" y="596327"/>
                </a:lnTo>
                <a:lnTo>
                  <a:pt x="2331128" y="615895"/>
                </a:lnTo>
                <a:lnTo>
                  <a:pt x="2378379" y="635740"/>
                </a:lnTo>
                <a:lnTo>
                  <a:pt x="2425492" y="655861"/>
                </a:lnTo>
                <a:lnTo>
                  <a:pt x="2472459" y="676258"/>
                </a:lnTo>
                <a:lnTo>
                  <a:pt x="2519273" y="696930"/>
                </a:lnTo>
                <a:lnTo>
                  <a:pt x="2565925" y="717876"/>
                </a:lnTo>
                <a:lnTo>
                  <a:pt x="2612407" y="739094"/>
                </a:lnTo>
                <a:lnTo>
                  <a:pt x="2658712" y="760585"/>
                </a:lnTo>
                <a:lnTo>
                  <a:pt x="2704833" y="782346"/>
                </a:lnTo>
                <a:lnTo>
                  <a:pt x="2750760" y="804378"/>
                </a:lnTo>
                <a:lnTo>
                  <a:pt x="2796486" y="826679"/>
                </a:lnTo>
                <a:lnTo>
                  <a:pt x="2842003" y="849249"/>
                </a:lnTo>
                <a:lnTo>
                  <a:pt x="2887304" y="872086"/>
                </a:lnTo>
                <a:lnTo>
                  <a:pt x="2932381" y="895189"/>
                </a:lnTo>
                <a:lnTo>
                  <a:pt x="2977225" y="918559"/>
                </a:lnTo>
                <a:lnTo>
                  <a:pt x="3021829" y="942192"/>
                </a:lnTo>
                <a:lnTo>
                  <a:pt x="3066185" y="966090"/>
                </a:lnTo>
                <a:lnTo>
                  <a:pt x="3110285" y="990251"/>
                </a:lnTo>
                <a:lnTo>
                  <a:pt x="3154121" y="1014674"/>
                </a:lnTo>
                <a:lnTo>
                  <a:pt x="3197686" y="1039358"/>
                </a:lnTo>
                <a:lnTo>
                  <a:pt x="3240971" y="1064302"/>
                </a:lnTo>
                <a:lnTo>
                  <a:pt x="3283968" y="1089505"/>
                </a:lnTo>
                <a:lnTo>
                  <a:pt x="3326671" y="1114967"/>
                </a:lnTo>
                <a:lnTo>
                  <a:pt x="3369070" y="1140686"/>
                </a:lnTo>
                <a:lnTo>
                  <a:pt x="3411158" y="1166662"/>
                </a:lnTo>
                <a:lnTo>
                  <a:pt x="3452928" y="1192894"/>
                </a:lnTo>
                <a:lnTo>
                  <a:pt x="3494371" y="1219380"/>
                </a:lnTo>
                <a:lnTo>
                  <a:pt x="3535479" y="1246120"/>
                </a:lnTo>
                <a:lnTo>
                  <a:pt x="3576245" y="1273113"/>
                </a:lnTo>
                <a:lnTo>
                  <a:pt x="3616660" y="1300358"/>
                </a:lnTo>
                <a:lnTo>
                  <a:pt x="3656718" y="1327855"/>
                </a:lnTo>
                <a:lnTo>
                  <a:pt x="3696409" y="1355601"/>
                </a:lnTo>
                <a:lnTo>
                  <a:pt x="3735726" y="1383597"/>
                </a:lnTo>
                <a:lnTo>
                  <a:pt x="3774662" y="1411841"/>
                </a:lnTo>
                <a:lnTo>
                  <a:pt x="3813208" y="1440333"/>
                </a:lnTo>
                <a:lnTo>
                  <a:pt x="3851356" y="1469072"/>
                </a:lnTo>
                <a:lnTo>
                  <a:pt x="3889099" y="1498056"/>
                </a:lnTo>
                <a:lnTo>
                  <a:pt x="3926429" y="1527284"/>
                </a:lnTo>
                <a:lnTo>
                  <a:pt x="3963338" y="1556757"/>
                </a:lnTo>
                <a:lnTo>
                  <a:pt x="3999818" y="1586473"/>
                </a:lnTo>
                <a:lnTo>
                  <a:pt x="4035861" y="1616431"/>
                </a:lnTo>
                <a:lnTo>
                  <a:pt x="4071460" y="1646629"/>
                </a:lnTo>
                <a:lnTo>
                  <a:pt x="4106605" y="1677069"/>
                </a:lnTo>
                <a:lnTo>
                  <a:pt x="4141291" y="1707747"/>
                </a:lnTo>
                <a:lnTo>
                  <a:pt x="4175508" y="1738664"/>
                </a:lnTo>
                <a:lnTo>
                  <a:pt x="4209249" y="1769818"/>
                </a:lnTo>
                <a:lnTo>
                  <a:pt x="4242506" y="1801209"/>
                </a:lnTo>
                <a:lnTo>
                  <a:pt x="4275271" y="1832836"/>
                </a:lnTo>
                <a:lnTo>
                  <a:pt x="4307537" y="1864698"/>
                </a:lnTo>
                <a:lnTo>
                  <a:pt x="4339294" y="1896793"/>
                </a:lnTo>
                <a:lnTo>
                  <a:pt x="4370537" y="1929121"/>
                </a:lnTo>
                <a:lnTo>
                  <a:pt x="4401256" y="1961682"/>
                </a:lnTo>
                <a:lnTo>
                  <a:pt x="4431443" y="1994474"/>
                </a:lnTo>
                <a:lnTo>
                  <a:pt x="4461092" y="2027495"/>
                </a:lnTo>
                <a:lnTo>
                  <a:pt x="4490194" y="2060747"/>
                </a:lnTo>
                <a:lnTo>
                  <a:pt x="4518741" y="2094226"/>
                </a:lnTo>
                <a:lnTo>
                  <a:pt x="4546725" y="2127934"/>
                </a:lnTo>
                <a:lnTo>
                  <a:pt x="4574139" y="2161867"/>
                </a:lnTo>
                <a:lnTo>
                  <a:pt x="4600975" y="2196027"/>
                </a:lnTo>
                <a:lnTo>
                  <a:pt x="4627224" y="2230411"/>
                </a:lnTo>
                <a:lnTo>
                  <a:pt x="4652879" y="2265020"/>
                </a:lnTo>
                <a:lnTo>
                  <a:pt x="4677932" y="2299851"/>
                </a:lnTo>
                <a:lnTo>
                  <a:pt x="4702375" y="2334904"/>
                </a:lnTo>
                <a:lnTo>
                  <a:pt x="4726201" y="2370179"/>
                </a:lnTo>
                <a:lnTo>
                  <a:pt x="4736682" y="2386216"/>
                </a:lnTo>
                <a:close/>
              </a:path>
            </a:pathLst>
          </a:custGeom>
          <a:solidFill>
            <a:srgbClr val="D8A1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6686" y="2464920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6686" y="4293720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96686" y="5512920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6686" y="7951320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67940" marR="137795">
              <a:lnSpc>
                <a:spcPct val="108100"/>
              </a:lnSpc>
              <a:spcBef>
                <a:spcPts val="95"/>
              </a:spcBef>
            </a:pPr>
            <a:r>
              <a:rPr dirty="0" u="heavy" spc="-530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 </a:t>
            </a:r>
            <a:r>
              <a:rPr dirty="0" u="heavy" spc="-65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NF</a:t>
            </a:r>
            <a:r>
              <a:rPr dirty="0" spc="-65" b="1">
                <a:latin typeface="Arial"/>
                <a:cs typeface="Arial"/>
              </a:rPr>
              <a:t> </a:t>
            </a:r>
            <a:r>
              <a:rPr dirty="0" spc="250"/>
              <a:t>- </a:t>
            </a:r>
            <a:r>
              <a:rPr dirty="0" spc="35"/>
              <a:t>In </a:t>
            </a:r>
            <a:r>
              <a:rPr dirty="0" spc="85"/>
              <a:t>our </a:t>
            </a:r>
            <a:r>
              <a:rPr dirty="0" spc="25"/>
              <a:t>management </a:t>
            </a:r>
            <a:r>
              <a:rPr dirty="0" spc="10"/>
              <a:t>system, </a:t>
            </a:r>
            <a:r>
              <a:rPr dirty="0" spc="5"/>
              <a:t>Customer, </a:t>
            </a:r>
            <a:r>
              <a:rPr dirty="0" spc="35"/>
              <a:t>Ticket, </a:t>
            </a:r>
            <a:r>
              <a:rPr dirty="0" spc="5"/>
              <a:t>Reservation,  </a:t>
            </a:r>
            <a:r>
              <a:rPr dirty="0" spc="-50"/>
              <a:t>Seat, </a:t>
            </a:r>
            <a:r>
              <a:rPr dirty="0" spc="5"/>
              <a:t>Movie </a:t>
            </a:r>
            <a:r>
              <a:rPr dirty="0" spc="-60"/>
              <a:t>Room, </a:t>
            </a:r>
            <a:r>
              <a:rPr dirty="0" spc="-65"/>
              <a:t>Shows </a:t>
            </a:r>
            <a:r>
              <a:rPr dirty="0" spc="-15"/>
              <a:t>and </a:t>
            </a:r>
            <a:r>
              <a:rPr dirty="0" spc="5"/>
              <a:t>Movie </a:t>
            </a:r>
            <a:r>
              <a:rPr dirty="0" spc="-60"/>
              <a:t>has </a:t>
            </a:r>
            <a:r>
              <a:rPr dirty="0" spc="25"/>
              <a:t>no </a:t>
            </a:r>
            <a:r>
              <a:rPr dirty="0" spc="145"/>
              <a:t>attribute </a:t>
            </a:r>
            <a:r>
              <a:rPr dirty="0" spc="5"/>
              <a:t>is </a:t>
            </a:r>
            <a:r>
              <a:rPr dirty="0" spc="160"/>
              <a:t>multi-  </a:t>
            </a:r>
            <a:r>
              <a:rPr dirty="0" spc="15"/>
              <a:t>valued</a:t>
            </a:r>
            <a:r>
              <a:rPr dirty="0" spc="-155"/>
              <a:t> </a:t>
            </a:r>
            <a:r>
              <a:rPr dirty="0" spc="114"/>
              <a:t>or</a:t>
            </a:r>
            <a:r>
              <a:rPr dirty="0" spc="-150"/>
              <a:t> </a:t>
            </a:r>
            <a:r>
              <a:rPr dirty="0" spc="50"/>
              <a:t>composite</a:t>
            </a:r>
            <a:r>
              <a:rPr dirty="0" spc="-150"/>
              <a:t> </a:t>
            </a:r>
            <a:r>
              <a:rPr dirty="0" spc="110"/>
              <a:t>attribute.</a:t>
            </a:r>
            <a:r>
              <a:rPr dirty="0" spc="-150"/>
              <a:t> </a:t>
            </a:r>
            <a:r>
              <a:rPr dirty="0" spc="20"/>
              <a:t>Therefore,</a:t>
            </a:r>
            <a:r>
              <a:rPr dirty="0" spc="-150"/>
              <a:t> </a:t>
            </a:r>
            <a:r>
              <a:rPr dirty="0" spc="240"/>
              <a:t>it</a:t>
            </a:r>
            <a:r>
              <a:rPr dirty="0" spc="-150"/>
              <a:t> </a:t>
            </a:r>
            <a:r>
              <a:rPr dirty="0" spc="5"/>
              <a:t>is</a:t>
            </a:r>
            <a:r>
              <a:rPr dirty="0" spc="-150"/>
              <a:t> </a:t>
            </a:r>
            <a:r>
              <a:rPr dirty="0" spc="75"/>
              <a:t>in</a:t>
            </a:r>
            <a:r>
              <a:rPr dirty="0" spc="-150"/>
              <a:t> </a:t>
            </a:r>
            <a:r>
              <a:rPr dirty="0" spc="80"/>
              <a:t>First</a:t>
            </a:r>
            <a:r>
              <a:rPr dirty="0" spc="-150"/>
              <a:t> </a:t>
            </a:r>
            <a:r>
              <a:rPr dirty="0" spc="50"/>
              <a:t>Normal</a:t>
            </a:r>
            <a:r>
              <a:rPr dirty="0" spc="-150"/>
              <a:t> </a:t>
            </a:r>
            <a:r>
              <a:rPr dirty="0" spc="-15"/>
              <a:t>Form. </a:t>
            </a:r>
            <a:r>
              <a:rPr dirty="0" u="heavy" spc="-1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heavy" spc="220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2 </a:t>
            </a:r>
            <a:r>
              <a:rPr dirty="0" u="heavy" spc="-65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NF</a:t>
            </a:r>
            <a:r>
              <a:rPr dirty="0" spc="-65" b="1">
                <a:latin typeface="Arial"/>
                <a:cs typeface="Arial"/>
              </a:rPr>
              <a:t> </a:t>
            </a:r>
            <a:r>
              <a:rPr dirty="0" spc="250"/>
              <a:t>- </a:t>
            </a:r>
            <a:r>
              <a:rPr dirty="0" spc="-25"/>
              <a:t>As </a:t>
            </a:r>
            <a:r>
              <a:rPr dirty="0" spc="95"/>
              <a:t>there </a:t>
            </a:r>
            <a:r>
              <a:rPr dirty="0" spc="5"/>
              <a:t>is </a:t>
            </a:r>
            <a:r>
              <a:rPr dirty="0" spc="25"/>
              <a:t>no </a:t>
            </a:r>
            <a:r>
              <a:rPr dirty="0" spc="75"/>
              <a:t>non-prime </a:t>
            </a:r>
            <a:r>
              <a:rPr dirty="0" spc="145"/>
              <a:t>attribute </a:t>
            </a:r>
            <a:r>
              <a:rPr dirty="0" spc="40"/>
              <a:t>defined </a:t>
            </a:r>
            <a:r>
              <a:rPr dirty="0" spc="75"/>
              <a:t>by </a:t>
            </a:r>
            <a:r>
              <a:rPr dirty="0" spc="65"/>
              <a:t>set </a:t>
            </a:r>
            <a:r>
              <a:rPr dirty="0" spc="110"/>
              <a:t>of  </a:t>
            </a:r>
            <a:r>
              <a:rPr dirty="0" spc="35"/>
              <a:t>candidate</a:t>
            </a:r>
            <a:r>
              <a:rPr dirty="0" spc="-160"/>
              <a:t> </a:t>
            </a:r>
            <a:r>
              <a:rPr dirty="0" spc="60"/>
              <a:t>key</a:t>
            </a:r>
            <a:r>
              <a:rPr dirty="0" spc="-155"/>
              <a:t> </a:t>
            </a:r>
            <a:r>
              <a:rPr dirty="0" spc="65"/>
              <a:t>therefore,</a:t>
            </a:r>
            <a:r>
              <a:rPr dirty="0" spc="-155"/>
              <a:t> </a:t>
            </a:r>
            <a:r>
              <a:rPr dirty="0" spc="240"/>
              <a:t>it</a:t>
            </a:r>
            <a:r>
              <a:rPr dirty="0" spc="-155"/>
              <a:t> </a:t>
            </a:r>
            <a:r>
              <a:rPr dirty="0" spc="5"/>
              <a:t>is</a:t>
            </a:r>
            <a:r>
              <a:rPr dirty="0" spc="-155"/>
              <a:t> </a:t>
            </a:r>
            <a:r>
              <a:rPr dirty="0" spc="75"/>
              <a:t>in</a:t>
            </a:r>
            <a:r>
              <a:rPr dirty="0" spc="-155"/>
              <a:t> </a:t>
            </a:r>
            <a:r>
              <a:rPr dirty="0" spc="-35"/>
              <a:t>Second</a:t>
            </a:r>
            <a:r>
              <a:rPr dirty="0" spc="-155"/>
              <a:t> </a:t>
            </a:r>
            <a:r>
              <a:rPr dirty="0" spc="50"/>
              <a:t>Normal</a:t>
            </a:r>
            <a:r>
              <a:rPr dirty="0" spc="-155"/>
              <a:t> </a:t>
            </a:r>
            <a:r>
              <a:rPr dirty="0" spc="-15"/>
              <a:t>Form.</a:t>
            </a:r>
          </a:p>
          <a:p>
            <a:pPr marL="2567940" marR="24765">
              <a:lnSpc>
                <a:spcPct val="108100"/>
              </a:lnSpc>
            </a:pPr>
            <a:r>
              <a:rPr dirty="0" u="heavy" spc="175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3</a:t>
            </a:r>
            <a:r>
              <a:rPr dirty="0" u="heavy" spc="-95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pc="-65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NF</a:t>
            </a:r>
            <a:r>
              <a:rPr dirty="0" spc="-145" b="1">
                <a:latin typeface="Arial"/>
                <a:cs typeface="Arial"/>
              </a:rPr>
              <a:t> </a:t>
            </a:r>
            <a:r>
              <a:rPr dirty="0" spc="250"/>
              <a:t>-</a:t>
            </a:r>
            <a:r>
              <a:rPr dirty="0" spc="-150"/>
              <a:t> </a:t>
            </a:r>
            <a:r>
              <a:rPr dirty="0" spc="35"/>
              <a:t>In</a:t>
            </a:r>
            <a:r>
              <a:rPr dirty="0" spc="-150"/>
              <a:t> </a:t>
            </a:r>
            <a:r>
              <a:rPr dirty="0" spc="85"/>
              <a:t>our</a:t>
            </a:r>
            <a:r>
              <a:rPr dirty="0" spc="-145"/>
              <a:t> </a:t>
            </a:r>
            <a:r>
              <a:rPr dirty="0" spc="100"/>
              <a:t>entire</a:t>
            </a:r>
            <a:r>
              <a:rPr dirty="0" spc="-150"/>
              <a:t> </a:t>
            </a:r>
            <a:r>
              <a:rPr dirty="0" spc="90"/>
              <a:t>relation</a:t>
            </a:r>
            <a:r>
              <a:rPr dirty="0" spc="-145"/>
              <a:t> </a:t>
            </a:r>
            <a:r>
              <a:rPr dirty="0" spc="95"/>
              <a:t>there</a:t>
            </a:r>
            <a:r>
              <a:rPr dirty="0" spc="-150"/>
              <a:t> </a:t>
            </a:r>
            <a:r>
              <a:rPr dirty="0" spc="5"/>
              <a:t>is</a:t>
            </a:r>
            <a:r>
              <a:rPr dirty="0" spc="-145"/>
              <a:t> </a:t>
            </a:r>
            <a:r>
              <a:rPr dirty="0" spc="25"/>
              <a:t>no</a:t>
            </a:r>
            <a:r>
              <a:rPr dirty="0" spc="-150"/>
              <a:t> </a:t>
            </a:r>
            <a:r>
              <a:rPr dirty="0" spc="95"/>
              <a:t>transitive</a:t>
            </a:r>
            <a:r>
              <a:rPr dirty="0" spc="-145"/>
              <a:t> </a:t>
            </a:r>
            <a:r>
              <a:rPr dirty="0"/>
              <a:t>dependency(i.e</a:t>
            </a:r>
            <a:r>
              <a:rPr dirty="0" spc="-150"/>
              <a:t> </a:t>
            </a:r>
            <a:r>
              <a:rPr dirty="0" spc="25"/>
              <a:t>no  </a:t>
            </a:r>
            <a:r>
              <a:rPr dirty="0" spc="75"/>
              <a:t>non-prime</a:t>
            </a:r>
            <a:r>
              <a:rPr dirty="0" spc="-150"/>
              <a:t> </a:t>
            </a:r>
            <a:r>
              <a:rPr dirty="0" spc="145"/>
              <a:t>attribute</a:t>
            </a:r>
            <a:r>
              <a:rPr dirty="0" spc="-145"/>
              <a:t> </a:t>
            </a:r>
            <a:r>
              <a:rPr dirty="0" spc="80"/>
              <a:t>determining</a:t>
            </a:r>
            <a:r>
              <a:rPr dirty="0" spc="-145"/>
              <a:t> </a:t>
            </a:r>
            <a:r>
              <a:rPr dirty="0" spc="70"/>
              <a:t>another</a:t>
            </a:r>
            <a:r>
              <a:rPr dirty="0" spc="-150"/>
              <a:t> </a:t>
            </a:r>
            <a:r>
              <a:rPr dirty="0" spc="75"/>
              <a:t>non-prime</a:t>
            </a:r>
            <a:r>
              <a:rPr dirty="0" spc="-145"/>
              <a:t> </a:t>
            </a:r>
            <a:r>
              <a:rPr dirty="0" spc="135"/>
              <a:t>attribute)</a:t>
            </a:r>
            <a:r>
              <a:rPr dirty="0" spc="-145"/>
              <a:t> </a:t>
            </a:r>
            <a:r>
              <a:rPr dirty="0" spc="-95"/>
              <a:t>so,</a:t>
            </a:r>
            <a:r>
              <a:rPr dirty="0" spc="-145"/>
              <a:t> </a:t>
            </a:r>
            <a:r>
              <a:rPr dirty="0" spc="240"/>
              <a:t>it  </a:t>
            </a:r>
            <a:r>
              <a:rPr dirty="0" spc="5"/>
              <a:t>is</a:t>
            </a:r>
            <a:r>
              <a:rPr dirty="0" spc="-155"/>
              <a:t> </a:t>
            </a:r>
            <a:r>
              <a:rPr dirty="0" spc="75"/>
              <a:t>in</a:t>
            </a:r>
            <a:r>
              <a:rPr dirty="0" spc="-155"/>
              <a:t> </a:t>
            </a:r>
            <a:r>
              <a:rPr dirty="0" spc="185"/>
              <a:t>3</a:t>
            </a:r>
            <a:r>
              <a:rPr dirty="0" spc="-155"/>
              <a:t> </a:t>
            </a:r>
            <a:r>
              <a:rPr dirty="0" spc="-105"/>
              <a:t>NF</a:t>
            </a:r>
            <a:r>
              <a:rPr dirty="0" spc="-150"/>
              <a:t> </a:t>
            </a:r>
            <a:r>
              <a:rPr dirty="0" spc="-10"/>
              <a:t>also</a:t>
            </a:r>
            <a:r>
              <a:rPr dirty="0" spc="-155"/>
              <a:t> </a:t>
            </a:r>
            <a:r>
              <a:rPr dirty="0" spc="-105"/>
              <a:t>as</a:t>
            </a:r>
            <a:r>
              <a:rPr dirty="0" spc="-155"/>
              <a:t> </a:t>
            </a:r>
            <a:r>
              <a:rPr dirty="0" spc="55"/>
              <a:t>well</a:t>
            </a:r>
            <a:r>
              <a:rPr dirty="0" spc="-155"/>
              <a:t> </a:t>
            </a:r>
            <a:r>
              <a:rPr dirty="0" spc="-105"/>
              <a:t>as</a:t>
            </a:r>
            <a:r>
              <a:rPr dirty="0" spc="-150"/>
              <a:t> </a:t>
            </a:r>
            <a:r>
              <a:rPr dirty="0" spc="50"/>
              <a:t>every</a:t>
            </a:r>
            <a:r>
              <a:rPr dirty="0" spc="-155"/>
              <a:t> </a:t>
            </a:r>
            <a:r>
              <a:rPr dirty="0" spc="25"/>
              <a:t>super</a:t>
            </a:r>
            <a:r>
              <a:rPr dirty="0" spc="-155"/>
              <a:t> </a:t>
            </a:r>
            <a:r>
              <a:rPr dirty="0" spc="60"/>
              <a:t>key</a:t>
            </a:r>
            <a:r>
              <a:rPr dirty="0" spc="-155"/>
              <a:t> </a:t>
            </a:r>
            <a:r>
              <a:rPr dirty="0" spc="5"/>
              <a:t>is</a:t>
            </a:r>
            <a:r>
              <a:rPr dirty="0" spc="-150"/>
              <a:t> </a:t>
            </a:r>
            <a:r>
              <a:rPr dirty="0" spc="60"/>
              <a:t>present</a:t>
            </a:r>
            <a:r>
              <a:rPr dirty="0" spc="-155"/>
              <a:t> </a:t>
            </a:r>
            <a:r>
              <a:rPr dirty="0" spc="25"/>
              <a:t>on</a:t>
            </a:r>
            <a:r>
              <a:rPr dirty="0" spc="-155"/>
              <a:t> </a:t>
            </a:r>
            <a:r>
              <a:rPr dirty="0" spc="110"/>
              <a:t>the</a:t>
            </a:r>
            <a:r>
              <a:rPr dirty="0" spc="-155"/>
              <a:t> </a:t>
            </a:r>
            <a:r>
              <a:rPr dirty="0" spc="165"/>
              <a:t>left</a:t>
            </a:r>
            <a:r>
              <a:rPr dirty="0" spc="-150"/>
              <a:t> </a:t>
            </a:r>
            <a:r>
              <a:rPr dirty="0" spc="-5"/>
              <a:t>side  </a:t>
            </a:r>
            <a:r>
              <a:rPr dirty="0" spc="110"/>
              <a:t>of</a:t>
            </a:r>
            <a:r>
              <a:rPr dirty="0" spc="-155"/>
              <a:t> </a:t>
            </a:r>
            <a:r>
              <a:rPr dirty="0" spc="110"/>
              <a:t>the</a:t>
            </a:r>
            <a:r>
              <a:rPr dirty="0" spc="-155"/>
              <a:t> </a:t>
            </a:r>
            <a:r>
              <a:rPr dirty="0" spc="85"/>
              <a:t>functional</a:t>
            </a:r>
            <a:r>
              <a:rPr dirty="0" spc="-155"/>
              <a:t> </a:t>
            </a:r>
            <a:r>
              <a:rPr dirty="0" spc="10"/>
              <a:t>dependency</a:t>
            </a:r>
            <a:r>
              <a:rPr dirty="0" spc="-155"/>
              <a:t> </a:t>
            </a:r>
            <a:r>
              <a:rPr dirty="0" spc="-95"/>
              <a:t>so,</a:t>
            </a:r>
            <a:r>
              <a:rPr dirty="0" spc="-155"/>
              <a:t> </a:t>
            </a:r>
            <a:r>
              <a:rPr dirty="0" spc="240"/>
              <a:t>it</a:t>
            </a:r>
            <a:r>
              <a:rPr dirty="0" spc="-155"/>
              <a:t> </a:t>
            </a:r>
            <a:r>
              <a:rPr dirty="0" spc="5"/>
              <a:t>is</a:t>
            </a:r>
            <a:r>
              <a:rPr dirty="0" spc="-155"/>
              <a:t> </a:t>
            </a:r>
            <a:r>
              <a:rPr dirty="0" spc="75"/>
              <a:t>in</a:t>
            </a:r>
            <a:r>
              <a:rPr dirty="0" spc="-155"/>
              <a:t> </a:t>
            </a:r>
            <a:r>
              <a:rPr dirty="0" spc="185"/>
              <a:t>3</a:t>
            </a:r>
            <a:r>
              <a:rPr dirty="0" spc="-155"/>
              <a:t> </a:t>
            </a:r>
            <a:r>
              <a:rPr dirty="0" spc="-135"/>
              <a:t>NF.</a:t>
            </a:r>
          </a:p>
          <a:p>
            <a:pPr marL="2567940" marR="5080">
              <a:lnSpc>
                <a:spcPct val="108100"/>
              </a:lnSpc>
            </a:pPr>
            <a:r>
              <a:rPr dirty="0" u="heavy" spc="-130" b="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BCNF</a:t>
            </a:r>
            <a:r>
              <a:rPr dirty="0" spc="-155" b="1">
                <a:latin typeface="Arial"/>
                <a:cs typeface="Arial"/>
              </a:rPr>
              <a:t> </a:t>
            </a:r>
            <a:r>
              <a:rPr dirty="0" spc="250"/>
              <a:t>-</a:t>
            </a:r>
            <a:r>
              <a:rPr dirty="0" spc="-150"/>
              <a:t> </a:t>
            </a:r>
            <a:r>
              <a:rPr dirty="0" spc="-55"/>
              <a:t>Since,</a:t>
            </a:r>
            <a:r>
              <a:rPr dirty="0" spc="-155"/>
              <a:t> </a:t>
            </a:r>
            <a:r>
              <a:rPr dirty="0" spc="-30"/>
              <a:t>each</a:t>
            </a:r>
            <a:r>
              <a:rPr dirty="0" spc="-150"/>
              <a:t> </a:t>
            </a:r>
            <a:r>
              <a:rPr dirty="0" spc="-15"/>
              <a:t>and</a:t>
            </a:r>
            <a:r>
              <a:rPr dirty="0" spc="-150"/>
              <a:t> </a:t>
            </a:r>
            <a:r>
              <a:rPr dirty="0" spc="50"/>
              <a:t>every</a:t>
            </a:r>
            <a:r>
              <a:rPr dirty="0" spc="-155"/>
              <a:t> </a:t>
            </a:r>
            <a:r>
              <a:rPr dirty="0" spc="85"/>
              <a:t>functional</a:t>
            </a:r>
            <a:r>
              <a:rPr dirty="0" spc="-150"/>
              <a:t> </a:t>
            </a:r>
            <a:r>
              <a:rPr dirty="0" spc="10"/>
              <a:t>dependency</a:t>
            </a:r>
            <a:r>
              <a:rPr dirty="0" spc="-150"/>
              <a:t> </a:t>
            </a:r>
            <a:r>
              <a:rPr dirty="0" spc="-60"/>
              <a:t>has</a:t>
            </a:r>
            <a:r>
              <a:rPr dirty="0" spc="-155"/>
              <a:t> </a:t>
            </a:r>
            <a:r>
              <a:rPr dirty="0" spc="-30"/>
              <a:t>supee</a:t>
            </a:r>
            <a:r>
              <a:rPr dirty="0" spc="-150"/>
              <a:t> </a:t>
            </a:r>
            <a:r>
              <a:rPr dirty="0" spc="60"/>
              <a:t>key  </a:t>
            </a:r>
            <a:r>
              <a:rPr dirty="0" spc="25"/>
              <a:t>on</a:t>
            </a:r>
            <a:r>
              <a:rPr dirty="0" spc="-160"/>
              <a:t> </a:t>
            </a:r>
            <a:r>
              <a:rPr dirty="0" spc="165"/>
              <a:t>left</a:t>
            </a:r>
            <a:r>
              <a:rPr dirty="0" spc="-155"/>
              <a:t> </a:t>
            </a:r>
            <a:r>
              <a:rPr dirty="0" spc="114"/>
              <a:t>therfore</a:t>
            </a:r>
            <a:r>
              <a:rPr dirty="0" spc="-155"/>
              <a:t> </a:t>
            </a:r>
            <a:r>
              <a:rPr dirty="0" spc="240"/>
              <a:t>it</a:t>
            </a:r>
            <a:r>
              <a:rPr dirty="0" spc="-155"/>
              <a:t> </a:t>
            </a:r>
            <a:r>
              <a:rPr dirty="0" spc="5"/>
              <a:t>is</a:t>
            </a:r>
            <a:r>
              <a:rPr dirty="0" spc="-155"/>
              <a:t> </a:t>
            </a:r>
            <a:r>
              <a:rPr dirty="0" spc="75"/>
              <a:t>in</a:t>
            </a:r>
            <a:r>
              <a:rPr dirty="0" spc="-155"/>
              <a:t> </a:t>
            </a:r>
            <a:r>
              <a:rPr dirty="0" spc="-30"/>
              <a:t>Boyce–Codd</a:t>
            </a:r>
            <a:r>
              <a:rPr dirty="0" spc="-155"/>
              <a:t> </a:t>
            </a:r>
            <a:r>
              <a:rPr dirty="0" spc="50"/>
              <a:t>Normal</a:t>
            </a:r>
            <a:r>
              <a:rPr dirty="0" spc="-160"/>
              <a:t> </a:t>
            </a:r>
            <a:r>
              <a:rPr dirty="0" spc="-15"/>
              <a:t>Form.</a:t>
            </a:r>
          </a:p>
        </p:txBody>
      </p:sp>
      <p:sp>
        <p:nvSpPr>
          <p:cNvPr id="11" name="object 11"/>
          <p:cNvSpPr/>
          <p:nvPr/>
        </p:nvSpPr>
        <p:spPr>
          <a:xfrm>
            <a:off x="1028700" y="1475981"/>
            <a:ext cx="4990465" cy="66675"/>
          </a:xfrm>
          <a:custGeom>
            <a:avLst/>
            <a:gdLst/>
            <a:ahLst/>
            <a:cxnLst/>
            <a:rect l="l" t="t" r="r" b="b"/>
            <a:pathLst>
              <a:path w="4990465" h="66675">
                <a:moveTo>
                  <a:pt x="4989909" y="66675"/>
                </a:moveTo>
                <a:lnTo>
                  <a:pt x="0" y="66675"/>
                </a:lnTo>
                <a:lnTo>
                  <a:pt x="0" y="0"/>
                </a:lnTo>
                <a:lnTo>
                  <a:pt x="4989909" y="0"/>
                </a:lnTo>
                <a:lnTo>
                  <a:pt x="4989909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691375"/>
            <a:ext cx="5015865" cy="90614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50">
                <a:solidFill>
                  <a:srgbClr val="FFFFFF"/>
                </a:solidFill>
              </a:rPr>
              <a:t>Normalisation</a:t>
            </a:r>
            <a:endParaRPr sz="5750"/>
          </a:p>
        </p:txBody>
      </p:sp>
      <p:grpSp>
        <p:nvGrpSpPr>
          <p:cNvPr id="13" name="object 13"/>
          <p:cNvGrpSpPr/>
          <p:nvPr/>
        </p:nvGrpSpPr>
        <p:grpSpPr>
          <a:xfrm>
            <a:off x="16420304" y="0"/>
            <a:ext cx="1872614" cy="1872614"/>
            <a:chOff x="16420304" y="0"/>
            <a:chExt cx="1872614" cy="1872614"/>
          </a:xfrm>
        </p:grpSpPr>
        <p:sp>
          <p:nvSpPr>
            <p:cNvPr id="14" name="object 14"/>
            <p:cNvSpPr/>
            <p:nvPr/>
          </p:nvSpPr>
          <p:spPr>
            <a:xfrm>
              <a:off x="16420304" y="0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81382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8580" y="5"/>
            <a:ext cx="13774600" cy="10286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81820" y="4188297"/>
            <a:ext cx="532447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35"/>
              <a:t>TABLES</a:t>
            </a:r>
            <a:r>
              <a:rPr dirty="0" spc="-969"/>
              <a:t> </a:t>
            </a:r>
            <a:r>
              <a:rPr dirty="0" spc="-190"/>
              <a:t>-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53" y="0"/>
            <a:ext cx="18255615" cy="10258425"/>
            <a:chOff x="37653" y="0"/>
            <a:chExt cx="18255615" cy="10258425"/>
          </a:xfrm>
        </p:grpSpPr>
        <p:sp>
          <p:nvSpPr>
            <p:cNvPr id="5" name="object 5"/>
            <p:cNvSpPr/>
            <p:nvPr/>
          </p:nvSpPr>
          <p:spPr>
            <a:xfrm>
              <a:off x="37653" y="5944117"/>
              <a:ext cx="3837300" cy="43088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640281" y="5"/>
              <a:ext cx="6647718" cy="4238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20304" y="6"/>
              <a:ext cx="1868170" cy="1868170"/>
            </a:xfrm>
            <a:custGeom>
              <a:avLst/>
              <a:gdLst/>
              <a:ahLst/>
              <a:cxnLst/>
              <a:rect l="l" t="t" r="r" b="b"/>
              <a:pathLst>
                <a:path w="1868169" h="1868170">
                  <a:moveTo>
                    <a:pt x="1867694" y="1867685"/>
                  </a:moveTo>
                  <a:lnTo>
                    <a:pt x="0" y="0"/>
                  </a:lnTo>
                  <a:lnTo>
                    <a:pt x="1867694" y="0"/>
                  </a:lnTo>
                  <a:lnTo>
                    <a:pt x="1867694" y="1867685"/>
                  </a:lnTo>
                  <a:close/>
                </a:path>
              </a:pathLst>
            </a:custGeom>
            <a:solidFill>
              <a:srgbClr val="FFC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81381" y="6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1706617" y="1706617"/>
                  </a:moveTo>
                  <a:lnTo>
                    <a:pt x="0" y="0"/>
                  </a:lnTo>
                </a:path>
              </a:pathLst>
            </a:custGeom>
            <a:ln w="9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Shubhajeet Pradhan</dc:creator>
  <cp:keywords>DAEvx84Pd4Q,BAEat6hVS0Q</cp:keywords>
  <dc:title>DBMS Mini Project</dc:title>
  <dcterms:created xsi:type="dcterms:W3CDTF">2021-11-15T17:30:55Z</dcterms:created>
  <dcterms:modified xsi:type="dcterms:W3CDTF">2021-11-15T17:30:55Z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2021-11-15T00:00:00Z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2021-11-15T00:00:00Z</vt:filetime>
  </property>
</Properties>
</file>